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048" r:id="rId2"/>
    <p:sldId id="257" r:id="rId3"/>
    <p:sldId id="294" r:id="rId4"/>
    <p:sldId id="300" r:id="rId5"/>
    <p:sldId id="296" r:id="rId6"/>
    <p:sldId id="260" r:id="rId7"/>
    <p:sldId id="297" r:id="rId8"/>
    <p:sldId id="298" r:id="rId9"/>
    <p:sldId id="295" r:id="rId10"/>
    <p:sldId id="290" r:id="rId11"/>
    <p:sldId id="291" r:id="rId12"/>
    <p:sldId id="292" r:id="rId13"/>
    <p:sldId id="293" r:id="rId14"/>
    <p:sldId id="2047" r:id="rId15"/>
    <p:sldId id="262" r:id="rId16"/>
    <p:sldId id="301" r:id="rId17"/>
    <p:sldId id="2049" r:id="rId18"/>
    <p:sldId id="299" r:id="rId19"/>
    <p:sldId id="286" r:id="rId20"/>
  </p:sldIdLst>
  <p:sldSz cx="12192000" cy="6858000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AB4"/>
    <a:srgbClr val="00FFFF"/>
    <a:srgbClr val="6DFFE3"/>
    <a:srgbClr val="0000FF"/>
    <a:srgbClr val="0033CC"/>
    <a:srgbClr val="EA4226"/>
    <a:srgbClr val="198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57988B2-29AF-599C-116B-CEB6D591D4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8105" cy="3394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E884F4-0F6F-4AE8-61F6-A14366CAAC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1230" y="2"/>
            <a:ext cx="4309695" cy="3394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96074-D47B-4B42-9B04-D8114A67E27E}" type="datetimeFigureOut">
              <a:rPr lang="ru-KZ" smtClean="0"/>
              <a:t>18.04.2024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A4F968-0A4B-BF34-D5C5-0635A5592C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21684"/>
            <a:ext cx="4308105" cy="3394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10110F-66AC-C51C-CDAE-1924FC5EE3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1230" y="6421684"/>
            <a:ext cx="4309695" cy="3394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F29DA-217E-4F98-B8E6-0EA981B0C37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81584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8422" cy="339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6" y="0"/>
            <a:ext cx="4308422" cy="339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A3FA-CC7B-4750-9D71-6F458E02DFC2}" type="datetimeFigureOut">
              <a:rPr lang="ru-KZ" smtClean="0"/>
              <a:t>18.04.2024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53812"/>
            <a:ext cx="7954010" cy="266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21544"/>
            <a:ext cx="4308422" cy="3396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6" y="6421544"/>
            <a:ext cx="4308422" cy="3396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FE93E-9F3F-4E50-99F0-4589C9FFD57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976487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1638" y="844550"/>
            <a:ext cx="4059237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1055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41638" y="844550"/>
            <a:ext cx="4059237" cy="2282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5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9295" y="134113"/>
            <a:ext cx="1255776" cy="940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5717-85C8-4E8F-BBBB-C3202968636F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3BD02-B290-426F-B059-5532F6999815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FD7FE-5F93-495F-9C5C-268B8590934E}" type="datetime1">
              <a:rPr lang="en-US" smtClean="0"/>
              <a:t>4/18/2024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A51C6-9F23-4D1E-92D8-96C92937E3E3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661B-020D-46AC-B029-2AFECF90F63C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93E92E-3236-4BF9-BF06-195E6648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B7B2-C023-4B3C-8BE6-99D7EC52E509}" type="datetime1">
              <a:rPr lang="en-US" smtClean="0"/>
              <a:t>4/18/2024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5F511-1C66-4B01-931E-02EA0717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598737-4F4F-4B96-A777-EC6EF647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5CBD-7002-458A-8ACA-FFC90A25B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2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0701" y="-20573"/>
            <a:ext cx="11330595" cy="11011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7907" y="1173734"/>
            <a:ext cx="11196184" cy="19447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5625-F088-4481-8488-BE2A37B6B5E2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microsoft.com/office/2007/relationships/hdphoto" Target="../media/hdphoto2.wdp"/><Relationship Id="rId19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tel:+77009732816" TargetMode="External"/><Relationship Id="rId7" Type="http://schemas.openxmlformats.org/officeDocument/2006/relationships/image" Target="../media/image64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hyperlink" Target="http://www.academy.kz/" TargetMode="Externa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ademy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ing.kz/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hyperlink" Target="http://www.assembly.kz/" TargetMode="Externa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701" y="-20573"/>
            <a:ext cx="11330595" cy="1110892"/>
          </a:xfrm>
          <a:prstGeom prst="rect">
            <a:avLst/>
          </a:prstGeom>
        </p:spPr>
        <p:txBody>
          <a:bodyPr vert="horz" wrap="square" lIns="0" tIns="359155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Расши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р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енное</a:t>
            </a:r>
            <a:r>
              <a:rPr sz="2800" b="1" spc="5" dirty="0">
                <a:solidFill>
                  <a:srgbClr val="17067C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з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ас</a:t>
            </a:r>
            <a:r>
              <a:rPr sz="2800" b="1" spc="-30" dirty="0">
                <a:solidFill>
                  <a:srgbClr val="17067C"/>
                </a:solidFill>
                <a:latin typeface="Calibri"/>
                <a:cs typeface="Calibri"/>
              </a:rPr>
              <a:t>е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дан</a:t>
            </a:r>
            <a:r>
              <a:rPr sz="2800" b="1" spc="-15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е</a:t>
            </a:r>
            <a:r>
              <a:rPr sz="2800" b="1" spc="20" dirty="0">
                <a:solidFill>
                  <a:srgbClr val="17067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П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р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ез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д</a:t>
            </a:r>
            <a:r>
              <a:rPr sz="2800" b="1" spc="-15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у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ма</a:t>
            </a:r>
            <a:endParaRPr sz="2800" dirty="0">
              <a:latin typeface="Calibri"/>
              <a:cs typeface="Calibri"/>
            </a:endParaRPr>
          </a:p>
          <a:p>
            <a:pPr marL="1124585" algn="ctr">
              <a:lnSpc>
                <a:spcPct val="100000"/>
              </a:lnSpc>
            </a:pP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ОО «М</a:t>
            </a:r>
            <a:r>
              <a:rPr sz="2800" b="1" spc="-30" dirty="0">
                <a:solidFill>
                  <a:srgbClr val="17067C"/>
                </a:solidFill>
                <a:latin typeface="Calibri"/>
                <a:cs typeface="Calibri"/>
              </a:rPr>
              <a:t>е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ж</a:t>
            </a:r>
            <a:r>
              <a:rPr sz="2800" b="1" spc="-50" dirty="0">
                <a:solidFill>
                  <a:srgbClr val="17067C"/>
                </a:solidFill>
                <a:latin typeface="Calibri"/>
                <a:cs typeface="Calibri"/>
              </a:rPr>
              <a:t>д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унар</a:t>
            </a:r>
            <a:r>
              <a:rPr sz="2800" b="1" spc="-60" dirty="0">
                <a:solidFill>
                  <a:srgbClr val="17067C"/>
                </a:solidFill>
                <a:latin typeface="Calibri"/>
                <a:cs typeface="Calibri"/>
              </a:rPr>
              <a:t>о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дной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А</a:t>
            </a:r>
            <a:r>
              <a:rPr sz="2800" b="1" spc="-40" dirty="0">
                <a:solidFill>
                  <a:srgbClr val="17067C"/>
                </a:solidFill>
                <a:latin typeface="Calibri"/>
                <a:cs typeface="Calibri"/>
              </a:rPr>
              <a:t>к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а</a:t>
            </a:r>
            <a:r>
              <a:rPr sz="2800" b="1" spc="-30" dirty="0">
                <a:solidFill>
                  <a:srgbClr val="17067C"/>
                </a:solidFill>
                <a:latin typeface="Calibri"/>
                <a:cs typeface="Calibri"/>
              </a:rPr>
              <a:t>д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е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мии Информат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за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ц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spc="-10" dirty="0">
                <a:solidFill>
                  <a:srgbClr val="17067C"/>
                </a:solidFill>
                <a:latin typeface="Calibri"/>
                <a:cs typeface="Calibri"/>
              </a:rPr>
              <a:t>и</a:t>
            </a:r>
            <a:r>
              <a:rPr sz="2800" b="1" dirty="0">
                <a:solidFill>
                  <a:srgbClr val="17067C"/>
                </a:solidFill>
                <a:latin typeface="Calibri"/>
                <a:cs typeface="Calibri"/>
              </a:rPr>
              <a:t>»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1" y="2906017"/>
            <a:ext cx="11734799" cy="175432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-1270" algn="ctr"/>
            <a:r>
              <a:rPr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МАИН: 30 лет инноваций,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2700" marR="12700" indent="-1270" algn="ctr"/>
            <a:r>
              <a:rPr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вклад</a:t>
            </a:r>
            <a:r>
              <a:rPr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в устойчивое </a:t>
            </a:r>
            <a:r>
              <a:rPr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развитие</a:t>
            </a:r>
            <a:r>
              <a:rPr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2700" marR="12700" indent="-1270"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Справедливого Казахстана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00600" y="6259790"/>
            <a:ext cx="3601994" cy="469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000" b="1" dirty="0">
                <a:solidFill>
                  <a:srgbClr val="17067C"/>
                </a:solidFill>
                <a:latin typeface="Calibri"/>
                <a:cs typeface="Calibri"/>
              </a:rPr>
              <a:t>г. Алматы, </a:t>
            </a:r>
            <a:r>
              <a:rPr lang="ru-RU" sz="2000" b="1" dirty="0">
                <a:solidFill>
                  <a:srgbClr val="17067C"/>
                </a:solidFill>
                <a:latin typeface="Calibri"/>
                <a:cs typeface="Calibri"/>
              </a:rPr>
              <a:t>17.04.</a:t>
            </a:r>
            <a:r>
              <a:rPr sz="2000" b="1" dirty="0">
                <a:solidFill>
                  <a:srgbClr val="17067C"/>
                </a:solidFill>
                <a:latin typeface="Calibri"/>
                <a:cs typeface="Calibri"/>
              </a:rPr>
              <a:t>2</a:t>
            </a:r>
            <a:r>
              <a:rPr sz="2000" b="1" spc="-5" dirty="0">
                <a:solidFill>
                  <a:srgbClr val="17067C"/>
                </a:solidFill>
                <a:latin typeface="Calibri"/>
                <a:cs typeface="Calibri"/>
              </a:rPr>
              <a:t>0</a:t>
            </a:r>
            <a:r>
              <a:rPr sz="2000" b="1" dirty="0">
                <a:solidFill>
                  <a:srgbClr val="17067C"/>
                </a:solidFill>
                <a:latin typeface="Calibri"/>
                <a:cs typeface="Calibri"/>
              </a:rPr>
              <a:t>24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7800" y="5693564"/>
            <a:ext cx="9067800" cy="8046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/>
            <a:r>
              <a:rPr sz="2400" i="1" dirty="0" err="1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д.т.н</a:t>
            </a:r>
            <a:r>
              <a:rPr lang="ru-RU" sz="2400" i="1" dirty="0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.,</a:t>
            </a:r>
            <a:r>
              <a:rPr sz="2400" i="1" dirty="0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 </a:t>
            </a:r>
            <a:r>
              <a:rPr sz="2400" i="1" dirty="0" err="1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профессор</a:t>
            </a:r>
            <a:r>
              <a:rPr lang="ru-RU" sz="2400" i="1" dirty="0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, генеральный директор МАИН</a:t>
            </a:r>
            <a:r>
              <a:rPr sz="2400" i="1" dirty="0">
                <a:solidFill>
                  <a:srgbClr val="17067C"/>
                </a:solidFill>
                <a:latin typeface="Calibri"/>
                <a:ea typeface="+mj-ea"/>
                <a:cs typeface="Calibri"/>
              </a:rPr>
              <a:t>  Цеховой А.Ф.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C73ACC29-9D1E-14C2-3F0A-C2A43F9807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96400" y="6386790"/>
            <a:ext cx="2804160" cy="342900"/>
          </a:xfrm>
        </p:spPr>
        <p:txBody>
          <a:bodyPr/>
          <a:lstStyle/>
          <a:p>
            <a:fld id="{B6F15528-21DE-4FAA-801E-634DDDAF4B2B}" type="slidenum">
              <a:rPr lang="ru-KZ" smtClean="0"/>
              <a:t>1</a:t>
            </a:fld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07DB5-1490-4FC5-ADE0-14EE6B6A23C4}"/>
              </a:ext>
            </a:extLst>
          </p:cNvPr>
          <p:cNvSpPr txBox="1"/>
          <p:nvPr/>
        </p:nvSpPr>
        <p:spPr>
          <a:xfrm>
            <a:off x="5791200" y="160715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i="1" dirty="0">
                <a:solidFill>
                  <a:srgbClr val="0033CC"/>
                </a:solidFill>
                <a:latin typeface="Google Sans"/>
              </a:rPr>
              <a:t>«Устойчивое развитие — удовлетворение текущих потребностей человечества без подрыва возможностей будущих поколений…» </a:t>
            </a:r>
            <a:endParaRPr lang="ru-RU" sz="2000" i="1" dirty="0">
              <a:solidFill>
                <a:srgbClr val="0033CC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E5C92E-A317-F852-9405-989FF860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4115"/>
            <a:ext cx="1295400" cy="123111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логотип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id="{F557AAF5-B41B-BECE-C2C7-23C0E3D79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4" y="30679"/>
            <a:ext cx="1264548" cy="12645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CAAAB2-73BC-7228-5545-74394C466768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77C37-267F-40B5-893F-1567E7FC841A}"/>
              </a:ext>
            </a:extLst>
          </p:cNvPr>
          <p:cNvSpPr txBox="1"/>
          <p:nvPr/>
        </p:nvSpPr>
        <p:spPr>
          <a:xfrm>
            <a:off x="5753100" y="451831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67900F1-5863-36E5-F46E-8215FA33F202}"/>
              </a:ext>
            </a:extLst>
          </p:cNvPr>
          <p:cNvSpPr txBox="1">
            <a:spLocks/>
          </p:cNvSpPr>
          <p:nvPr/>
        </p:nvSpPr>
        <p:spPr>
          <a:xfrm>
            <a:off x="25897" y="18450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dirty="0"/>
              <a:t>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Экосистема науки: определение и контекст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3690F-E144-4EC6-A3B2-D96F879970FA}"/>
              </a:ext>
            </a:extLst>
          </p:cNvPr>
          <p:cNvSpPr txBox="1"/>
          <p:nvPr/>
        </p:nvSpPr>
        <p:spPr>
          <a:xfrm>
            <a:off x="6414885" y="1500471"/>
            <a:ext cx="56769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Группы стейкхолдеров экосистемы науки Казахстана 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Агентство стратегического планирования при Президенте РК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Министерства, ведомства,  акиматы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Фонд науки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НЦГНТЭ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Высший совет по науке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Национальный Центр развития высшего образования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НИИ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Университеты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Бизнес-структуры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Средства массовой информации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Общественные организации, др.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50F834E-5B07-4594-AA6F-2A3B468CC687}"/>
              </a:ext>
            </a:extLst>
          </p:cNvPr>
          <p:cNvSpPr txBox="1">
            <a:spLocks/>
          </p:cNvSpPr>
          <p:nvPr/>
        </p:nvSpPr>
        <p:spPr>
          <a:xfrm>
            <a:off x="381000" y="1500471"/>
            <a:ext cx="5867402" cy="10534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Осознанная и мотивированная взаимозависимость субъектов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Agile-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управления экосистемой науки – ключевой фактор устойчивого развития Казахстана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43A1A9-69CE-45DA-B626-F793992A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5CBD-7002-458A-8ACA-FFC90A25B3A2}" type="slidenum">
              <a:rPr lang="ru-RU" smtClean="0"/>
              <a:t>10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005ED7-8515-46C9-81A7-A9246BAA4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8" y="2598050"/>
            <a:ext cx="2931034" cy="195325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8074D04-AA2A-4F86-9D06-6FD4BFEBA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2"/>
          <a:stretch/>
        </p:blipFill>
        <p:spPr bwMode="auto">
          <a:xfrm>
            <a:off x="745154" y="4787915"/>
            <a:ext cx="2931034" cy="16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735C75-8B89-4DDC-A0A6-14B143D3E8C6}"/>
              </a:ext>
            </a:extLst>
          </p:cNvPr>
          <p:cNvSpPr txBox="1"/>
          <p:nvPr/>
        </p:nvSpPr>
        <p:spPr>
          <a:xfrm>
            <a:off x="3872634" y="2698579"/>
            <a:ext cx="23762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00000"/>
                </a:solidFill>
              </a:rPr>
              <a:t>В </a:t>
            </a:r>
            <a:r>
              <a:rPr lang="ru-RU" sz="1800" b="1" dirty="0" err="1">
                <a:solidFill>
                  <a:srgbClr val="C00000"/>
                </a:solidFill>
              </a:rPr>
              <a:t>КазНИТУ</a:t>
            </a:r>
            <a:r>
              <a:rPr lang="ru-RU" sz="1800" b="1" dirty="0">
                <a:solidFill>
                  <a:srgbClr val="C00000"/>
                </a:solidFill>
              </a:rPr>
              <a:t> открыты: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аудитория академика НАН РК </a:t>
            </a:r>
            <a:r>
              <a:rPr lang="ru-RU" sz="1800" dirty="0" err="1">
                <a:solidFill>
                  <a:srgbClr val="C00000"/>
                </a:solidFill>
              </a:rPr>
              <a:t>Ашимова</a:t>
            </a:r>
            <a:r>
              <a:rPr lang="ru-RU" sz="1800" dirty="0">
                <a:solidFill>
                  <a:srgbClr val="C00000"/>
                </a:solidFill>
              </a:rPr>
              <a:t> А.А. </a:t>
            </a:r>
            <a:endParaRPr lang="en-US" sz="1800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центр управленческих знаний профессора </a:t>
            </a:r>
            <a:r>
              <a:rPr lang="ru-RU" sz="1800" dirty="0">
                <a:solidFill>
                  <a:srgbClr val="C00000"/>
                </a:solidFill>
              </a:rPr>
              <a:t>Цехового А.Ф.</a:t>
            </a:r>
          </a:p>
        </p:txBody>
      </p:sp>
    </p:spTree>
    <p:extLst>
      <p:ext uri="{BB962C8B-B14F-4D97-AF65-F5344CB8AC3E}">
        <p14:creationId xmlns:p14="http://schemas.microsoft.com/office/powerpoint/2010/main" val="399076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C1B30-B4F4-4D56-B60A-7183146BED16}"/>
              </a:ext>
            </a:extLst>
          </p:cNvPr>
          <p:cNvSpPr txBox="1"/>
          <p:nvPr/>
        </p:nvSpPr>
        <p:spPr>
          <a:xfrm>
            <a:off x="685800" y="1579852"/>
            <a:ext cx="11353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Содействует развитию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научных исследований путем обеспечения инфраструктуры, ресурсов и сетей для сотрудничества. 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Стимулирует иннова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ции через взаимодействие между академическими кругами, промышленностью и правительством, что ведет к коммерциализации научных открытий и созданию новых технологий и услуг.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Формирует политику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управление в области науки, предоставляя доказательную базу для принятия решений и разработки стратегий в сфере образования, здравоохранения, энергетики и других ключевых областей.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Способствует социальному прогрессу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расширяя границы знаний и обеспечивая образовательные ресурсы, которые повышают уровень грамотности и квалификации населения.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Поддерживает экологическую устойчивость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разрабатывая решения для смягчения последствий климатических изменений, сохранения биоразнообразия и рационального использования природных ресурсов.</a:t>
            </a:r>
          </a:p>
          <a:p>
            <a:pPr marL="257175" indent="-257175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Способствует международному сотрудничеству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укрепляя научные и технологические связи между странами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5205-4C29-4F15-BD96-88CEA18E5ABE}"/>
              </a:ext>
            </a:extLst>
          </p:cNvPr>
          <p:cNvSpPr txBox="1"/>
          <p:nvPr/>
        </p:nvSpPr>
        <p:spPr>
          <a:xfrm>
            <a:off x="8092313" y="639194"/>
            <a:ext cx="250767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50" b="1" dirty="0">
                <a:solidFill>
                  <a:srgbClr val="C00000"/>
                </a:solidFill>
                <a:latin typeface="Inter var ISO"/>
              </a:rPr>
              <a:t>ISO 30401:2018</a:t>
            </a:r>
          </a:p>
          <a:p>
            <a:pPr algn="r"/>
            <a:r>
              <a:rPr lang="en-US" sz="1350" b="1" dirty="0">
                <a:solidFill>
                  <a:srgbClr val="C00000"/>
                </a:solidFill>
                <a:latin typeface="Inter var ISO"/>
              </a:rPr>
              <a:t>Knowledge management </a:t>
            </a:r>
            <a:endParaRPr lang="ru-RU" sz="1350" b="1" dirty="0">
              <a:solidFill>
                <a:srgbClr val="C00000"/>
              </a:solidFill>
              <a:latin typeface="Inter var ISO"/>
            </a:endParaRPr>
          </a:p>
          <a:p>
            <a:pPr algn="r"/>
            <a:r>
              <a:rPr lang="en-US" sz="1350" b="1" dirty="0">
                <a:solidFill>
                  <a:srgbClr val="C00000"/>
                </a:solidFill>
                <a:latin typeface="Inter var ISO"/>
              </a:rPr>
              <a:t>Systems</a:t>
            </a:r>
            <a:r>
              <a:rPr lang="ru-RU" sz="1350" b="1" dirty="0">
                <a:solidFill>
                  <a:srgbClr val="C00000"/>
                </a:solidFill>
                <a:latin typeface="Inter var ISO"/>
              </a:rPr>
              <a:t> </a:t>
            </a:r>
            <a:r>
              <a:rPr lang="en-US" sz="1350" b="1" dirty="0">
                <a:solidFill>
                  <a:srgbClr val="C00000"/>
                </a:solidFill>
                <a:latin typeface="Inter var ISO"/>
              </a:rPr>
              <a:t>Requirements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96A0B5-C371-163B-F51C-D3151BCBD836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F9D8D6C-C3D7-74FB-B736-15EF1DEF03AD}"/>
              </a:ext>
            </a:extLst>
          </p:cNvPr>
          <p:cNvSpPr txBox="1">
            <a:spLocks/>
          </p:cNvSpPr>
          <p:nvPr/>
        </p:nvSpPr>
        <p:spPr>
          <a:xfrm>
            <a:off x="12947" y="349957"/>
            <a:ext cx="12166103" cy="5012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Роль экосистемы науки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и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ISO 30401:2018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1B2538-070D-4BDB-A27C-BCB1BA78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5CBD-7002-458A-8ACA-FFC90A25B3A2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E53523-1826-4544-A0C8-63017DB8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5" t="27608" r="82347" b="47477"/>
          <a:stretch/>
        </p:blipFill>
        <p:spPr>
          <a:xfrm>
            <a:off x="10893545" y="207477"/>
            <a:ext cx="827809" cy="8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4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9006F35-B673-42AE-B13A-04621B848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2"/>
          <a:stretch/>
        </p:blipFill>
        <p:spPr bwMode="auto">
          <a:xfrm>
            <a:off x="4053689" y="1528633"/>
            <a:ext cx="4919570" cy="26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6D4AE2-2A6A-63BF-A423-80BE2FF7B094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24BE5-FC1D-4F68-C03C-CC603B614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48" y="3980648"/>
            <a:ext cx="11353800" cy="279039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961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Центра</a:t>
            </a:r>
            <a:endParaRPr lang="ru-RU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и актуализация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базы профессиональных управленческих знаний.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Трансфер профессиональных управленческих  знаний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систему образования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государственного управления и бизнеса.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Привлечение проектного сообщества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регулярного обновления Руководства управления портфелем развития организации МСБ.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Актуализация тематик магистерских и докторских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исследований в области проектного менеджмента.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и экспертиза образовательных программ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вузов и программ повышения компетенций   для бизнеса.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DF131AF-4D2F-71C5-B10F-00DA17B890DD}"/>
              </a:ext>
            </a:extLst>
          </p:cNvPr>
          <p:cNvGrpSpPr/>
          <p:nvPr/>
        </p:nvGrpSpPr>
        <p:grpSpPr>
          <a:xfrm>
            <a:off x="1806015" y="2344156"/>
            <a:ext cx="1859446" cy="805454"/>
            <a:chOff x="1806015" y="2344156"/>
            <a:chExt cx="1859446" cy="805454"/>
          </a:xfrm>
        </p:grpSpPr>
        <p:sp>
          <p:nvSpPr>
            <p:cNvPr id="4" name="Облачко с текстом: прямоугольное со скругленными углами 3">
              <a:extLst>
                <a:ext uri="{FF2B5EF4-FFF2-40B4-BE49-F238E27FC236}">
                  <a16:creationId xmlns:a16="http://schemas.microsoft.com/office/drawing/2014/main" id="{C33DEED4-8117-ED80-F6B6-3E766E9E53F7}"/>
                </a:ext>
              </a:extLst>
            </p:cNvPr>
            <p:cNvSpPr/>
            <p:nvPr/>
          </p:nvSpPr>
          <p:spPr>
            <a:xfrm>
              <a:off x="1806015" y="2344156"/>
              <a:ext cx="1859446" cy="805454"/>
            </a:xfrm>
            <a:prstGeom prst="wedgeRoundRectCallout">
              <a:avLst>
                <a:gd name="adj1" fmla="val 83086"/>
                <a:gd name="adj2" fmla="val 7169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E916B-89A8-E9AD-C3A6-AA60C72E56B0}"/>
                </a:ext>
              </a:extLst>
            </p:cNvPr>
            <p:cNvSpPr txBox="1"/>
            <p:nvPr/>
          </p:nvSpPr>
          <p:spPr>
            <a:xfrm>
              <a:off x="2032814" y="2524712"/>
              <a:ext cx="1632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ВУЗы, НИИ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7A1CE66-34DB-AAFE-0BBC-BB9E96C80A88}"/>
              </a:ext>
            </a:extLst>
          </p:cNvPr>
          <p:cNvGrpSpPr/>
          <p:nvPr/>
        </p:nvGrpSpPr>
        <p:grpSpPr>
          <a:xfrm>
            <a:off x="9556825" y="3015592"/>
            <a:ext cx="2046166" cy="994172"/>
            <a:chOff x="9556825" y="3015592"/>
            <a:chExt cx="2046166" cy="994172"/>
          </a:xfrm>
        </p:grpSpPr>
        <p:sp>
          <p:nvSpPr>
            <p:cNvPr id="5" name="Облачко с текстом: прямоугольное со скругленными углами 4">
              <a:extLst>
                <a:ext uri="{FF2B5EF4-FFF2-40B4-BE49-F238E27FC236}">
                  <a16:creationId xmlns:a16="http://schemas.microsoft.com/office/drawing/2014/main" id="{04351CEB-B94E-E24B-EF88-FB50E3887AD8}"/>
                </a:ext>
              </a:extLst>
            </p:cNvPr>
            <p:cNvSpPr/>
            <p:nvPr/>
          </p:nvSpPr>
          <p:spPr>
            <a:xfrm rot="10800000">
              <a:off x="9556825" y="3015592"/>
              <a:ext cx="2046166" cy="994172"/>
            </a:xfrm>
            <a:prstGeom prst="wedgeRoundRectCallout">
              <a:avLst>
                <a:gd name="adj1" fmla="val 88911"/>
                <a:gd name="adj2" fmla="val -2746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3288B-EA02-E80A-AC17-0D360DE8841A}"/>
                </a:ext>
              </a:extLst>
            </p:cNvPr>
            <p:cNvSpPr txBox="1"/>
            <p:nvPr/>
          </p:nvSpPr>
          <p:spPr>
            <a:xfrm>
              <a:off x="9556825" y="3149610"/>
              <a:ext cx="19909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</a:rPr>
                <a:t>Профессиональное экспертное сообщество</a:t>
              </a:r>
            </a:p>
            <a:p>
              <a:pPr algn="ctr"/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</a:rPr>
                <a:t>и бизнес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D556D88-01F7-FA2E-E1A9-1295183C52DD}"/>
              </a:ext>
            </a:extLst>
          </p:cNvPr>
          <p:cNvSpPr txBox="1"/>
          <p:nvPr/>
        </p:nvSpPr>
        <p:spPr>
          <a:xfrm>
            <a:off x="4849992" y="2036379"/>
            <a:ext cx="1258956" cy="307777"/>
          </a:xfrm>
          <a:prstGeom prst="rect">
            <a:avLst/>
          </a:prstGeom>
          <a:gradFill>
            <a:gsLst>
              <a:gs pos="85000">
                <a:srgbClr val="5D728D"/>
              </a:gs>
              <a:gs pos="43000">
                <a:schemeClr val="tx2">
                  <a:lumMod val="50000"/>
                </a:schemeClr>
              </a:gs>
              <a:gs pos="85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Интерфейс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8BBDB7C-BF7B-D743-B988-BF5A19CE6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17743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kk-KZ" sz="3200" b="1" dirty="0">
                <a:solidFill>
                  <a:schemeClr val="bg1"/>
                </a:solidFill>
                <a:latin typeface="Calibri"/>
                <a:cs typeface="Calibri"/>
              </a:rPr>
              <a:t>Центр управленческих знаний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(ЦУЗ)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Satbayev University</a:t>
            </a:r>
            <a:r>
              <a:rPr lang="kk-KZ" sz="3200" b="1" dirty="0">
                <a:solidFill>
                  <a:schemeClr val="bg1"/>
                </a:solidFill>
                <a:latin typeface="Calibri"/>
                <a:cs typeface="Calibri"/>
              </a:rPr>
              <a:t> как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сетевой интегратор моделей и практик управления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A6F63C69-B26F-4C99-9079-BCDCF1F136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75E8A4-BE92-433F-830E-DCDACC6F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" t="27608" r="82347" b="47477"/>
          <a:stretch/>
        </p:blipFill>
        <p:spPr>
          <a:xfrm>
            <a:off x="10138404" y="1688754"/>
            <a:ext cx="827809" cy="8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4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CCDF1B-5339-7B79-15CB-4584C8B33132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9FFF54A-5D1B-CA50-96B5-7F800ACE865F}"/>
              </a:ext>
            </a:extLst>
          </p:cNvPr>
          <p:cNvGrpSpPr/>
          <p:nvPr/>
        </p:nvGrpSpPr>
        <p:grpSpPr>
          <a:xfrm>
            <a:off x="1143000" y="1479908"/>
            <a:ext cx="9601200" cy="4800066"/>
            <a:chOff x="1510769" y="1860291"/>
            <a:chExt cx="8499273" cy="3903641"/>
          </a:xfrm>
        </p:grpSpPr>
        <p:sp>
          <p:nvSpPr>
            <p:cNvPr id="7" name="Облачко с текстом: прямоугольное со скругленными углами 6">
              <a:extLst>
                <a:ext uri="{FF2B5EF4-FFF2-40B4-BE49-F238E27FC236}">
                  <a16:creationId xmlns:a16="http://schemas.microsoft.com/office/drawing/2014/main" id="{C0DAB7BA-F9BF-4B45-88F1-740B4AFEF27C}"/>
                </a:ext>
              </a:extLst>
            </p:cNvPr>
            <p:cNvSpPr/>
            <p:nvPr/>
          </p:nvSpPr>
          <p:spPr>
            <a:xfrm>
              <a:off x="4986072" y="2895602"/>
              <a:ext cx="1681430" cy="881795"/>
            </a:xfrm>
            <a:prstGeom prst="wedgeRoundRectCallout">
              <a:avLst>
                <a:gd name="adj1" fmla="val 137729"/>
                <a:gd name="adj2" fmla="val 71510"/>
                <a:gd name="adj3" fmla="val 16667"/>
              </a:avLst>
            </a:prstGeom>
            <a:solidFill>
              <a:schemeClr val="bg1"/>
            </a:solidFill>
            <a:ln w="31750"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Расширение взаимодействия – это инновационный проект</a:t>
              </a:r>
            </a:p>
          </p:txBody>
        </p:sp>
        <p:sp>
          <p:nvSpPr>
            <p:cNvPr id="86" name="Блок-схема: узел 85">
              <a:extLst>
                <a:ext uri="{FF2B5EF4-FFF2-40B4-BE49-F238E27FC236}">
                  <a16:creationId xmlns:a16="http://schemas.microsoft.com/office/drawing/2014/main" id="{E69A6E6A-A10C-4683-9C60-7072921401FD}"/>
                </a:ext>
              </a:extLst>
            </p:cNvPr>
            <p:cNvSpPr/>
            <p:nvPr/>
          </p:nvSpPr>
          <p:spPr>
            <a:xfrm>
              <a:off x="3694447" y="3865025"/>
              <a:ext cx="1777373" cy="1656589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81DCD1-55AD-48F1-A542-7181FF9CE1AF}"/>
                </a:ext>
              </a:extLst>
            </p:cNvPr>
            <p:cNvSpPr txBox="1"/>
            <p:nvPr/>
          </p:nvSpPr>
          <p:spPr>
            <a:xfrm>
              <a:off x="3046257" y="2028993"/>
              <a:ext cx="12917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961436"/>
                  </a:solidFill>
                </a:rPr>
                <a:t>Как есть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5F270B-A6DB-403A-8D9A-3301A5125113}"/>
                </a:ext>
              </a:extLst>
            </p:cNvPr>
            <p:cNvSpPr txBox="1"/>
            <p:nvPr/>
          </p:nvSpPr>
          <p:spPr>
            <a:xfrm>
              <a:off x="7524524" y="2022250"/>
              <a:ext cx="14742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100" b="1" dirty="0">
                  <a:solidFill>
                    <a:srgbClr val="961436"/>
                  </a:solidFill>
                </a:rPr>
                <a:t>Как надо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23D2B6-B4B9-7435-2006-DF9525DAD75C}"/>
                </a:ext>
              </a:extLst>
            </p:cNvPr>
            <p:cNvSpPr txBox="1"/>
            <p:nvPr/>
          </p:nvSpPr>
          <p:spPr>
            <a:xfrm>
              <a:off x="1510769" y="5463850"/>
              <a:ext cx="125730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sz="1350" dirty="0"/>
            </a:p>
          </p:txBody>
        </p:sp>
        <p:sp>
          <p:nvSpPr>
            <p:cNvPr id="46" name="Блок-схема: узел 45">
              <a:extLst>
                <a:ext uri="{FF2B5EF4-FFF2-40B4-BE49-F238E27FC236}">
                  <a16:creationId xmlns:a16="http://schemas.microsoft.com/office/drawing/2014/main" id="{A0609632-5F94-45DD-9DDB-016214B1F0B6}"/>
                </a:ext>
              </a:extLst>
            </p:cNvPr>
            <p:cNvSpPr/>
            <p:nvPr/>
          </p:nvSpPr>
          <p:spPr>
            <a:xfrm>
              <a:off x="7181863" y="2445150"/>
              <a:ext cx="2153009" cy="1985871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rgbClr val="96143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Блок-схема: узел 46">
              <a:extLst>
                <a:ext uri="{FF2B5EF4-FFF2-40B4-BE49-F238E27FC236}">
                  <a16:creationId xmlns:a16="http://schemas.microsoft.com/office/drawing/2014/main" id="{DF93B64B-C41D-4953-9D9B-EB40BADC1FEC}"/>
                </a:ext>
              </a:extLst>
            </p:cNvPr>
            <p:cNvSpPr/>
            <p:nvPr/>
          </p:nvSpPr>
          <p:spPr>
            <a:xfrm>
              <a:off x="7857032" y="3531876"/>
              <a:ext cx="2153009" cy="197548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rgbClr val="96143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9" name="Блок-схема: узел 48">
              <a:extLst>
                <a:ext uri="{FF2B5EF4-FFF2-40B4-BE49-F238E27FC236}">
                  <a16:creationId xmlns:a16="http://schemas.microsoft.com/office/drawing/2014/main" id="{EA464358-F284-4493-8700-E8031665C0F3}"/>
                </a:ext>
              </a:extLst>
            </p:cNvPr>
            <p:cNvSpPr/>
            <p:nvPr/>
          </p:nvSpPr>
          <p:spPr>
            <a:xfrm>
              <a:off x="6510122" y="3521486"/>
              <a:ext cx="2153009" cy="1985871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rgbClr val="96143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C0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4957D14-39A2-4A29-AAFC-B35F837F11B3}"/>
                </a:ext>
              </a:extLst>
            </p:cNvPr>
            <p:cNvSpPr txBox="1"/>
            <p:nvPr/>
          </p:nvSpPr>
          <p:spPr>
            <a:xfrm>
              <a:off x="7578901" y="3157030"/>
              <a:ext cx="1358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defRPr sz="2000"/>
              </a:lvl1pPr>
            </a:lstStyle>
            <a:p>
              <a:pPr algn="ctr"/>
              <a:r>
                <a:rPr lang="ru-RU" sz="1200" b="1" dirty="0"/>
                <a:t>ВУЗы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F6F69C-63C8-4268-AA10-EA4706E5E689}"/>
                </a:ext>
              </a:extLst>
            </p:cNvPr>
            <p:cNvSpPr txBox="1"/>
            <p:nvPr/>
          </p:nvSpPr>
          <p:spPr>
            <a:xfrm>
              <a:off x="8346901" y="4420247"/>
              <a:ext cx="1663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2000"/>
              </a:lvl1pPr>
            </a:lstStyle>
            <a:p>
              <a:r>
                <a:rPr lang="ru-RU" sz="1200" b="1" dirty="0"/>
                <a:t>Бизнес</a:t>
              </a:r>
            </a:p>
          </p:txBody>
        </p:sp>
        <p:pic>
          <p:nvPicPr>
            <p:cNvPr id="53" name="Рукописный ввод 52">
              <a:extLst>
                <a:ext uri="{FF2B5EF4-FFF2-40B4-BE49-F238E27FC236}">
                  <a16:creationId xmlns:a16="http://schemas.microsoft.com/office/drawing/2014/main" id="{C7DF8F79-897F-413A-ABE6-42DC59F8DFD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161807" y="4397898"/>
              <a:ext cx="34155" cy="16848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AAAFD4-D1F6-4E46-B9BA-5F8D38B8D97E}"/>
                </a:ext>
              </a:extLst>
            </p:cNvPr>
            <p:cNvSpPr txBox="1"/>
            <p:nvPr/>
          </p:nvSpPr>
          <p:spPr>
            <a:xfrm>
              <a:off x="6579162" y="4462487"/>
              <a:ext cx="12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200" b="1" dirty="0"/>
                <a:t>Консультанты</a:t>
              </a:r>
            </a:p>
          </p:txBody>
        </p:sp>
        <p:sp>
          <p:nvSpPr>
            <p:cNvPr id="57" name="Равнобедренный треугольник 56">
              <a:extLst>
                <a:ext uri="{FF2B5EF4-FFF2-40B4-BE49-F238E27FC236}">
                  <a16:creationId xmlns:a16="http://schemas.microsoft.com/office/drawing/2014/main" id="{980D439E-BBEF-4D99-B59C-225DE801CF5C}"/>
                </a:ext>
              </a:extLst>
            </p:cNvPr>
            <p:cNvSpPr/>
            <p:nvPr/>
          </p:nvSpPr>
          <p:spPr>
            <a:xfrm rot="14016527">
              <a:off x="7938353" y="3902849"/>
              <a:ext cx="548744" cy="488964"/>
            </a:xfrm>
            <a:prstGeom prst="triangle">
              <a:avLst>
                <a:gd name="adj" fmla="val 72428"/>
              </a:avLst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8" name="Равнобедренный треугольник 57">
              <a:extLst>
                <a:ext uri="{FF2B5EF4-FFF2-40B4-BE49-F238E27FC236}">
                  <a16:creationId xmlns:a16="http://schemas.microsoft.com/office/drawing/2014/main" id="{3A59672E-F630-4DD7-9B08-969AF9996354}"/>
                </a:ext>
              </a:extLst>
            </p:cNvPr>
            <p:cNvSpPr/>
            <p:nvPr/>
          </p:nvSpPr>
          <p:spPr>
            <a:xfrm rot="14061512">
              <a:off x="7955345" y="4003443"/>
              <a:ext cx="538421" cy="564783"/>
            </a:xfrm>
            <a:prstGeom prst="triangle">
              <a:avLst>
                <a:gd name="adj" fmla="val 75424"/>
              </a:avLst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9" name="Месяц 58">
              <a:extLst>
                <a:ext uri="{FF2B5EF4-FFF2-40B4-BE49-F238E27FC236}">
                  <a16:creationId xmlns:a16="http://schemas.microsoft.com/office/drawing/2014/main" id="{99ED5AB1-FD28-4184-B38F-D455A62EDE67}"/>
                </a:ext>
              </a:extLst>
            </p:cNvPr>
            <p:cNvSpPr/>
            <p:nvPr/>
          </p:nvSpPr>
          <p:spPr>
            <a:xfrm rot="1948839">
              <a:off x="8008262" y="3699995"/>
              <a:ext cx="78144" cy="675411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0" name="Месяц 59">
              <a:extLst>
                <a:ext uri="{FF2B5EF4-FFF2-40B4-BE49-F238E27FC236}">
                  <a16:creationId xmlns:a16="http://schemas.microsoft.com/office/drawing/2014/main" id="{721D589C-DEC2-40BA-9C39-34047CA1A2F0}"/>
                </a:ext>
              </a:extLst>
            </p:cNvPr>
            <p:cNvSpPr/>
            <p:nvPr/>
          </p:nvSpPr>
          <p:spPr>
            <a:xfrm rot="8721657">
              <a:off x="8413150" y="3701446"/>
              <a:ext cx="79687" cy="673011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1" name="Месяц 60">
              <a:extLst>
                <a:ext uri="{FF2B5EF4-FFF2-40B4-BE49-F238E27FC236}">
                  <a16:creationId xmlns:a16="http://schemas.microsoft.com/office/drawing/2014/main" id="{822B28F0-F366-48C9-9397-55C1F0F662AB}"/>
                </a:ext>
              </a:extLst>
            </p:cNvPr>
            <p:cNvSpPr/>
            <p:nvPr/>
          </p:nvSpPr>
          <p:spPr>
            <a:xfrm rot="16200000">
              <a:off x="8219331" y="4018294"/>
              <a:ext cx="81634" cy="719962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2" name="Месяц 61">
              <a:extLst>
                <a:ext uri="{FF2B5EF4-FFF2-40B4-BE49-F238E27FC236}">
                  <a16:creationId xmlns:a16="http://schemas.microsoft.com/office/drawing/2014/main" id="{CC43F8EC-9D98-4E4A-A8F8-96DCD6DA8776}"/>
                </a:ext>
              </a:extLst>
            </p:cNvPr>
            <p:cNvSpPr/>
            <p:nvPr/>
          </p:nvSpPr>
          <p:spPr>
            <a:xfrm rot="9019299">
              <a:off x="8405158" y="3705204"/>
              <a:ext cx="114463" cy="670181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3" name="Месяц 62">
              <a:extLst>
                <a:ext uri="{FF2B5EF4-FFF2-40B4-BE49-F238E27FC236}">
                  <a16:creationId xmlns:a16="http://schemas.microsoft.com/office/drawing/2014/main" id="{B55C546E-7B3B-4F75-8737-019D858A025E}"/>
                </a:ext>
              </a:extLst>
            </p:cNvPr>
            <p:cNvSpPr/>
            <p:nvPr/>
          </p:nvSpPr>
          <p:spPr>
            <a:xfrm rot="1998150">
              <a:off x="8028505" y="3760743"/>
              <a:ext cx="129149" cy="634628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4" name="Месяц 63">
              <a:extLst>
                <a:ext uri="{FF2B5EF4-FFF2-40B4-BE49-F238E27FC236}">
                  <a16:creationId xmlns:a16="http://schemas.microsoft.com/office/drawing/2014/main" id="{9583D1F8-2A57-4619-A34D-5F9F1DAEEEC6}"/>
                </a:ext>
              </a:extLst>
            </p:cNvPr>
            <p:cNvSpPr/>
            <p:nvPr/>
          </p:nvSpPr>
          <p:spPr>
            <a:xfrm rot="16200000">
              <a:off x="8182422" y="3998861"/>
              <a:ext cx="151891" cy="688571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5" name="Месяц 64">
              <a:extLst>
                <a:ext uri="{FF2B5EF4-FFF2-40B4-BE49-F238E27FC236}">
                  <a16:creationId xmlns:a16="http://schemas.microsoft.com/office/drawing/2014/main" id="{95EEE9F6-D1EE-47D0-AD5D-5349BF88BD11}"/>
                </a:ext>
              </a:extLst>
            </p:cNvPr>
            <p:cNvSpPr/>
            <p:nvPr/>
          </p:nvSpPr>
          <p:spPr>
            <a:xfrm rot="2276386">
              <a:off x="8022766" y="3755029"/>
              <a:ext cx="112580" cy="643502"/>
            </a:xfrm>
            <a:prstGeom prst="moon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9" name="Блок-схема: узел 68">
              <a:extLst>
                <a:ext uri="{FF2B5EF4-FFF2-40B4-BE49-F238E27FC236}">
                  <a16:creationId xmlns:a16="http://schemas.microsoft.com/office/drawing/2014/main" id="{1623979D-CB11-4EE8-82F2-9FCE376192A4}"/>
                </a:ext>
              </a:extLst>
            </p:cNvPr>
            <p:cNvSpPr/>
            <p:nvPr/>
          </p:nvSpPr>
          <p:spPr>
            <a:xfrm>
              <a:off x="2775422" y="2526892"/>
              <a:ext cx="1777373" cy="1656589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1" name="Блок-схема: узел 70">
              <a:extLst>
                <a:ext uri="{FF2B5EF4-FFF2-40B4-BE49-F238E27FC236}">
                  <a16:creationId xmlns:a16="http://schemas.microsoft.com/office/drawing/2014/main" id="{00422735-634A-4B4A-A637-16FFFA102DDF}"/>
                </a:ext>
              </a:extLst>
            </p:cNvPr>
            <p:cNvSpPr/>
            <p:nvPr/>
          </p:nvSpPr>
          <p:spPr>
            <a:xfrm>
              <a:off x="1956155" y="3902071"/>
              <a:ext cx="1777373" cy="1656589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  <a:alpha val="24000"/>
              </a:schemeClr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C0000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D018EA3-1559-4761-B466-F53A44D22798}"/>
                </a:ext>
              </a:extLst>
            </p:cNvPr>
            <p:cNvSpPr txBox="1"/>
            <p:nvPr/>
          </p:nvSpPr>
          <p:spPr>
            <a:xfrm>
              <a:off x="2996533" y="3198953"/>
              <a:ext cx="1358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defRPr sz="2000"/>
              </a:lvl1pPr>
            </a:lstStyle>
            <a:p>
              <a:pPr algn="ctr"/>
              <a:r>
                <a:rPr lang="ru-RU" sz="1200" b="1" dirty="0"/>
                <a:t>ВУЗы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7B80B1E-C1E3-464F-8C8C-AF12DECB723A}"/>
                </a:ext>
              </a:extLst>
            </p:cNvPr>
            <p:cNvSpPr txBox="1"/>
            <p:nvPr/>
          </p:nvSpPr>
          <p:spPr>
            <a:xfrm>
              <a:off x="3795616" y="4596844"/>
              <a:ext cx="1663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defRPr sz="2000"/>
              </a:lvl1pPr>
            </a:lstStyle>
            <a:p>
              <a:r>
                <a:rPr lang="ru-RU" sz="1200" b="1" dirty="0"/>
                <a:t>Бизнес</a:t>
              </a:r>
            </a:p>
          </p:txBody>
        </p:sp>
        <p:pic>
          <p:nvPicPr>
            <p:cNvPr id="74" name="Рукописный ввод 73">
              <a:extLst>
                <a:ext uri="{FF2B5EF4-FFF2-40B4-BE49-F238E27FC236}">
                  <a16:creationId xmlns:a16="http://schemas.microsoft.com/office/drawing/2014/main" id="{BD5C7BBE-F930-4E93-B483-2D51BB2F509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61526" y="4271182"/>
              <a:ext cx="34155" cy="16848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6C2C4F4-4D44-4E37-BFD3-F35C05305AA4}"/>
                </a:ext>
              </a:extLst>
            </p:cNvPr>
            <p:cNvSpPr txBox="1"/>
            <p:nvPr/>
          </p:nvSpPr>
          <p:spPr>
            <a:xfrm>
              <a:off x="2136320" y="4556304"/>
              <a:ext cx="1312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200" b="1" dirty="0"/>
                <a:t>Консультанты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F8532-F1A1-E71F-27F4-F7A95D1B7F18}"/>
                </a:ext>
              </a:extLst>
            </p:cNvPr>
            <p:cNvSpPr txBox="1"/>
            <p:nvPr/>
          </p:nvSpPr>
          <p:spPr>
            <a:xfrm>
              <a:off x="3429810" y="3448307"/>
              <a:ext cx="33239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900" b="1" dirty="0">
                  <a:solidFill>
                    <a:srgbClr val="961436"/>
                  </a:solidFill>
                </a:rPr>
                <a:t>?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F1A985A-828B-4BA7-B9F4-101D24811886}"/>
                </a:ext>
              </a:extLst>
            </p:cNvPr>
            <p:cNvSpPr/>
            <p:nvPr/>
          </p:nvSpPr>
          <p:spPr>
            <a:xfrm>
              <a:off x="8151163" y="3859613"/>
              <a:ext cx="71726" cy="53150"/>
            </a:xfrm>
            <a:prstGeom prst="rect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0C5B96FC-AEAC-4750-B2E8-8254A6D55CFB}"/>
                </a:ext>
              </a:extLst>
            </p:cNvPr>
            <p:cNvSpPr/>
            <p:nvPr/>
          </p:nvSpPr>
          <p:spPr>
            <a:xfrm rot="20188125">
              <a:off x="8371682" y="3929338"/>
              <a:ext cx="71726" cy="192578"/>
            </a:xfrm>
            <a:prstGeom prst="rect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207A8A6B-96CA-4BD5-B760-1598013A3AAF}"/>
                </a:ext>
              </a:extLst>
            </p:cNvPr>
            <p:cNvSpPr/>
            <p:nvPr/>
          </p:nvSpPr>
          <p:spPr>
            <a:xfrm>
              <a:off x="8510133" y="4215836"/>
              <a:ext cx="71726" cy="53150"/>
            </a:xfrm>
            <a:prstGeom prst="rect">
              <a:avLst/>
            </a:prstGeom>
            <a:solidFill>
              <a:srgbClr val="961436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sp>
          <p:nvSpPr>
            <p:cNvPr id="5" name="Стрелка: вправо 4">
              <a:extLst>
                <a:ext uri="{FF2B5EF4-FFF2-40B4-BE49-F238E27FC236}">
                  <a16:creationId xmlns:a16="http://schemas.microsoft.com/office/drawing/2014/main" id="{FB661643-0EB3-4B85-A060-7E99D96E2A90}"/>
                </a:ext>
              </a:extLst>
            </p:cNvPr>
            <p:cNvSpPr/>
            <p:nvPr/>
          </p:nvSpPr>
          <p:spPr>
            <a:xfrm>
              <a:off x="4901961" y="1860291"/>
              <a:ext cx="2030438" cy="70394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9614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schemeClr val="tx1"/>
                  </a:solidFill>
                </a:rPr>
                <a:t>Проектное управление</a:t>
              </a:r>
            </a:p>
          </p:txBody>
        </p:sp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6C134F10-E6AB-7627-648A-BB5640C106A9}"/>
              </a:ext>
            </a:extLst>
          </p:cNvPr>
          <p:cNvSpPr txBox="1">
            <a:spLocks/>
          </p:cNvSpPr>
          <p:nvPr/>
        </p:nvSpPr>
        <p:spPr>
          <a:xfrm>
            <a:off x="25897" y="18450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Взаимодействие вузов, 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профессиональных консультантов и бизнеса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C405F3B-DCFF-4F39-A57E-DA8832255F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7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1C6BED8-1F3E-5C57-82CA-EB7393EA7040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679AD-FD2E-D6E5-1B33-258B2B8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84" y="1473655"/>
            <a:ext cx="11690530" cy="381964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Исследования, направленные на решение проблем развития культуры управления, включая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 в науке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FA1990-D838-4518-597F-C7A02E699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49" y="2209800"/>
            <a:ext cx="6391131" cy="342482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sz="2000" dirty="0"/>
              <a:t>Поиском путей развития проектного менеджмента  </a:t>
            </a:r>
            <a:r>
              <a:rPr lang="ru-RU" sz="2000" dirty="0">
                <a:solidFill>
                  <a:srgbClr val="961436"/>
                </a:solidFill>
              </a:rPr>
              <a:t>Союз проектных менеджеров РК </a:t>
            </a:r>
            <a:r>
              <a:rPr lang="ru-RU" sz="2000" dirty="0"/>
              <a:t>совместно с </a:t>
            </a:r>
            <a:r>
              <a:rPr lang="ru-RU" sz="2000" dirty="0" err="1">
                <a:solidFill>
                  <a:srgbClr val="961436"/>
                </a:solidFill>
              </a:rPr>
              <a:t>КазНИТУ</a:t>
            </a:r>
            <a:r>
              <a:rPr lang="ru-RU" sz="2000" dirty="0">
                <a:solidFill>
                  <a:srgbClr val="961436"/>
                </a:solidFill>
              </a:rPr>
              <a:t> </a:t>
            </a:r>
            <a:r>
              <a:rPr lang="ru-RU" sz="2000" dirty="0" err="1">
                <a:solidFill>
                  <a:srgbClr val="961436"/>
                </a:solidFill>
              </a:rPr>
              <a:t>им.К.И</a:t>
            </a:r>
            <a:r>
              <a:rPr lang="ru-RU" sz="2000" dirty="0">
                <a:solidFill>
                  <a:srgbClr val="961436"/>
                </a:solidFill>
              </a:rPr>
              <a:t>. Сатпаева </a:t>
            </a:r>
            <a:r>
              <a:rPr lang="ru-RU" sz="2000" dirty="0"/>
              <a:t>занимается с </a:t>
            </a:r>
            <a:r>
              <a:rPr lang="ru-RU" sz="2000" dirty="0">
                <a:solidFill>
                  <a:srgbClr val="961436"/>
                </a:solidFill>
              </a:rPr>
              <a:t>2003 </a:t>
            </a:r>
            <a:r>
              <a:rPr lang="ru-RU" sz="2000" dirty="0"/>
              <a:t>года.</a:t>
            </a:r>
          </a:p>
          <a:p>
            <a:pPr>
              <a:lnSpc>
                <a:spcPct val="120000"/>
              </a:lnSpc>
            </a:pPr>
            <a:r>
              <a:rPr lang="ru-RU" sz="2000" dirty="0"/>
              <a:t>В рамках научных исследований, выполняемых за счет грантового финансирования НИР, выстраиваются продуктивные модели управления развитием через проекты организаций, ориентированных на знания.</a:t>
            </a:r>
          </a:p>
          <a:p>
            <a:pPr>
              <a:lnSpc>
                <a:spcPct val="120000"/>
              </a:lnSpc>
            </a:pPr>
            <a:r>
              <a:rPr lang="ru-RU" sz="2000" dirty="0"/>
              <a:t>Ведется мониторинг продвижения </a:t>
            </a:r>
            <a:r>
              <a:rPr lang="ru-RU" sz="2000" dirty="0">
                <a:solidFill>
                  <a:srgbClr val="961436"/>
                </a:solidFill>
              </a:rPr>
              <a:t>профессиональных управленческих знаний в  системе государственного управления</a:t>
            </a:r>
            <a:r>
              <a:rPr lang="ru-RU" sz="2000" dirty="0"/>
              <a:t>, исследование факторов, определяющих динамику развития компаний в разрезе отраслей.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052514-F0F7-4B85-B35A-1F266E50B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9" t="40532" r="21458" b="4468"/>
          <a:stretch/>
        </p:blipFill>
        <p:spPr>
          <a:xfrm>
            <a:off x="6736601" y="1961255"/>
            <a:ext cx="5257884" cy="3259633"/>
          </a:xfrm>
          <a:prstGeom prst="rect">
            <a:avLst/>
          </a:prstGeom>
        </p:spPr>
      </p:pic>
      <p:pic>
        <p:nvPicPr>
          <p:cNvPr id="4" name="Рисунок 35">
            <a:extLst>
              <a:ext uri="{FF2B5EF4-FFF2-40B4-BE49-F238E27FC236}">
                <a16:creationId xmlns:a16="http://schemas.microsoft.com/office/drawing/2014/main" id="{B90F1239-5AF5-FF35-349F-745DF1943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0" y="5603147"/>
            <a:ext cx="1650007" cy="35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kazakhmys.kz/media/img/logo.png">
            <a:extLst>
              <a:ext uri="{FF2B5EF4-FFF2-40B4-BE49-F238E27FC236}">
                <a16:creationId xmlns:a16="http://schemas.microsoft.com/office/drawing/2014/main" id="{DE55AD74-B21D-95DE-A169-3D80E531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837" y="5686136"/>
            <a:ext cx="1059880" cy="4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telecom.kz/media/v2/image/logo-caption.png">
            <a:extLst>
              <a:ext uri="{FF2B5EF4-FFF2-40B4-BE49-F238E27FC236}">
                <a16:creationId xmlns:a16="http://schemas.microsoft.com/office/drawing/2014/main" id="{099E0827-EE4B-B203-FF1E-F95AF749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38" y="5933438"/>
            <a:ext cx="959632" cy="1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казахтелеком лого">
            <a:extLst>
              <a:ext uri="{FF2B5EF4-FFF2-40B4-BE49-F238E27FC236}">
                <a16:creationId xmlns:a16="http://schemas.microsoft.com/office/drawing/2014/main" id="{F808CCCB-9383-948D-07E6-6A28E6271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1"/>
          <a:stretch/>
        </p:blipFill>
        <p:spPr bwMode="auto">
          <a:xfrm>
            <a:off x="6490611" y="5870441"/>
            <a:ext cx="449003" cy="26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Картинки по запросу билайн">
            <a:extLst>
              <a:ext uri="{FF2B5EF4-FFF2-40B4-BE49-F238E27FC236}">
                <a16:creationId xmlns:a16="http://schemas.microsoft.com/office/drawing/2014/main" id="{055A1B3A-7586-BF5A-D2B4-55FF75916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13" y="6246015"/>
            <a:ext cx="857522" cy="49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Картинки по запросу кселл логотип">
            <a:extLst>
              <a:ext uri="{FF2B5EF4-FFF2-40B4-BE49-F238E27FC236}">
                <a16:creationId xmlns:a16="http://schemas.microsoft.com/office/drawing/2014/main" id="{F4142615-45B9-B4CD-72E7-D8E26977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49" y="6402673"/>
            <a:ext cx="963700" cy="3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C74F300C-9908-AAC1-CEC3-CF2D0D9D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28" y="6197112"/>
            <a:ext cx="649050" cy="43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7C956E9-8C6B-E0AD-105D-B5AF9EE3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35" y="6320391"/>
            <a:ext cx="921523" cy="3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DC74F3C6-29EA-C905-D4AC-3309B368A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0971"/>
          <a:stretch/>
        </p:blipFill>
        <p:spPr bwMode="auto">
          <a:xfrm>
            <a:off x="8124740" y="5301177"/>
            <a:ext cx="1112766" cy="66214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074739-1841-FBA8-CFFC-45BE4A8F2E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67" y="6363648"/>
            <a:ext cx="1431639" cy="264171"/>
          </a:xfrm>
          <a:prstGeom prst="rect">
            <a:avLst/>
          </a:prstGeom>
        </p:spPr>
      </p:pic>
      <p:pic>
        <p:nvPicPr>
          <p:cNvPr id="17" name="Picture 2" descr="Картинки по запросу АО «Национальная компания «Қазақстан Темір Жолы»">
            <a:extLst>
              <a:ext uri="{FF2B5EF4-FFF2-40B4-BE49-F238E27FC236}">
                <a16:creationId xmlns:a16="http://schemas.microsoft.com/office/drawing/2014/main" id="{384257BE-2284-17B2-50B7-77F33D37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02" y="5447058"/>
            <a:ext cx="536186" cy="7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Картинки по запросу ТОО «Азиатский  Газопровод» логотип">
            <a:extLst>
              <a:ext uri="{FF2B5EF4-FFF2-40B4-BE49-F238E27FC236}">
                <a16:creationId xmlns:a16="http://schemas.microsoft.com/office/drawing/2014/main" id="{E4D30E2E-EF66-C5EC-E024-A630FBE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80" y="5373872"/>
            <a:ext cx="1472030" cy="7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kaztranscom.kz/images/logo-kaztranscom.png">
            <a:extLst>
              <a:ext uri="{FF2B5EF4-FFF2-40B4-BE49-F238E27FC236}">
                <a16:creationId xmlns:a16="http://schemas.microsoft.com/office/drawing/2014/main" id="{C0A85DE6-323C-C05A-3F8A-95BB0A90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16" y="5492767"/>
            <a:ext cx="1313627" cy="2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Похожее изображение">
            <a:extLst>
              <a:ext uri="{FF2B5EF4-FFF2-40B4-BE49-F238E27FC236}">
                <a16:creationId xmlns:a16="http://schemas.microsoft.com/office/drawing/2014/main" id="{ADF75554-8FC8-A6C9-89D9-10E3D9F6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54" y="5372282"/>
            <a:ext cx="1582876" cy="100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Похожее изображение">
            <a:extLst>
              <a:ext uri="{FF2B5EF4-FFF2-40B4-BE49-F238E27FC236}">
                <a16:creationId xmlns:a16="http://schemas.microsoft.com/office/drawing/2014/main" id="{40590AC7-C217-EE7C-B10D-94175FB21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6"/>
          <a:stretch/>
        </p:blipFill>
        <p:spPr bwMode="auto">
          <a:xfrm>
            <a:off x="8717657" y="6236322"/>
            <a:ext cx="813209" cy="4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62">
            <a:extLst>
              <a:ext uri="{FF2B5EF4-FFF2-40B4-BE49-F238E27FC236}">
                <a16:creationId xmlns:a16="http://schemas.microsoft.com/office/drawing/2014/main" id="{0C0D348B-83B9-49AB-F749-B0E26394A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89" y="5487746"/>
            <a:ext cx="1560512" cy="5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Картинки по запросу эйр астана логотип">
            <a:extLst>
              <a:ext uri="{FF2B5EF4-FFF2-40B4-BE49-F238E27FC236}">
                <a16:creationId xmlns:a16="http://schemas.microsoft.com/office/drawing/2014/main" id="{6E7FA006-E298-C574-B03A-D3BED2C4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602" y="5456094"/>
            <a:ext cx="1289858" cy="31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612B93-365D-1B83-537F-F700474A14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41410" y="5430028"/>
            <a:ext cx="806294" cy="80629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C47536-A85F-BACF-0F6A-36F986DF7C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7545" y="6100909"/>
            <a:ext cx="1179453" cy="5519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D60DCCF-07DB-4DD4-1C4C-7B50BE9AD8F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6187" t="11101" r="46851" b="72115"/>
          <a:stretch/>
        </p:blipFill>
        <p:spPr bwMode="auto">
          <a:xfrm>
            <a:off x="1535811" y="6047251"/>
            <a:ext cx="518955" cy="703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4AC146-7F87-8157-7CE3-62B67A2133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23230" y="6281373"/>
            <a:ext cx="1905000" cy="443721"/>
          </a:xfrm>
          <a:prstGeom prst="rect">
            <a:avLst/>
          </a:prstGeom>
        </p:spPr>
      </p:pic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ED56FBF4-FAFF-E660-A66E-7BB64F7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79" y="5822594"/>
            <a:ext cx="1096247" cy="3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283D61BA-5261-CF0C-E7A5-33E83813ACC8}"/>
              </a:ext>
            </a:extLst>
          </p:cNvPr>
          <p:cNvSpPr txBox="1">
            <a:spLocks/>
          </p:cNvSpPr>
          <p:nvPr/>
        </p:nvSpPr>
        <p:spPr>
          <a:xfrm>
            <a:off x="25897" y="381000"/>
            <a:ext cx="12166103" cy="5675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k-KZ" sz="3200" b="1" dirty="0">
                <a:solidFill>
                  <a:schemeClr val="bg1"/>
                </a:solidFill>
                <a:latin typeface="Calibri"/>
                <a:cs typeface="Calibri"/>
              </a:rPr>
              <a:t>Проекты и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поставляемые результаты (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Deliverable)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ЦУЗ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B9CFC1-5C1D-4F31-9D6D-7B5FB755E4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1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B14856-99CD-FD4C-F7A6-5EF8A75854FA}"/>
              </a:ext>
            </a:extLst>
          </p:cNvPr>
          <p:cNvSpPr/>
          <p:nvPr/>
        </p:nvSpPr>
        <p:spPr>
          <a:xfrm>
            <a:off x="34243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object 3"/>
          <p:cNvSpPr txBox="1"/>
          <p:nvPr/>
        </p:nvSpPr>
        <p:spPr>
          <a:xfrm>
            <a:off x="304800" y="5788262"/>
            <a:ext cx="7162557" cy="9325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ts val="2590"/>
              </a:lnSpc>
            </a:pP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В</a:t>
            </a:r>
            <a:r>
              <a:rPr b="1" spc="-5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C00000"/>
                </a:solidFill>
                <a:latin typeface="Calibri"/>
                <a:cs typeface="Calibri"/>
              </a:rPr>
              <a:t>20</a:t>
            </a:r>
            <a:r>
              <a:rPr lang="ru-RU" b="1" spc="-20" dirty="0">
                <a:solidFill>
                  <a:srgbClr val="C00000"/>
                </a:solidFill>
                <a:latin typeface="Calibri"/>
                <a:cs typeface="Calibri"/>
              </a:rPr>
              <a:t>23</a:t>
            </a:r>
            <a:r>
              <a:rPr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17077C"/>
                </a:solidFill>
                <a:latin typeface="Calibri"/>
                <a:cs typeface="Calibri"/>
              </a:rPr>
              <a:t>г</a:t>
            </a:r>
            <a:r>
              <a:rPr b="1" spc="-60" dirty="0">
                <a:solidFill>
                  <a:srgbClr val="17077C"/>
                </a:solidFill>
                <a:latin typeface="Calibri"/>
                <a:cs typeface="Calibri"/>
              </a:rPr>
              <a:t>о</a:t>
            </a:r>
            <a:r>
              <a:rPr b="1" spc="-45" dirty="0">
                <a:solidFill>
                  <a:srgbClr val="17077C"/>
                </a:solidFill>
                <a:latin typeface="Calibri"/>
                <a:cs typeface="Calibri"/>
              </a:rPr>
              <a:t>д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у в </a:t>
            </a:r>
            <a:r>
              <a:rPr b="1" spc="-10" dirty="0">
                <a:solidFill>
                  <a:srgbClr val="17077C"/>
                </a:solidFill>
                <a:latin typeface="Calibri"/>
                <a:cs typeface="Calibri"/>
              </a:rPr>
              <a:t>р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яды МАИН 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вступили</a:t>
            </a:r>
            <a:r>
              <a:rPr b="1" spc="-5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/>
                <a:cs typeface="Calibri"/>
              </a:rPr>
              <a:t>74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ч</a:t>
            </a:r>
            <a:r>
              <a:rPr b="1" spc="-3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лове</a:t>
            </a:r>
            <a:r>
              <a:rPr b="1" spc="-4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а,</a:t>
            </a:r>
            <a:r>
              <a:rPr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из 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них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lang="ru-RU" b="1" dirty="0">
                <a:solidFill>
                  <a:srgbClr val="17077C"/>
                </a:solidFill>
                <a:latin typeface="Calibri"/>
                <a:cs typeface="Calibri"/>
              </a:rPr>
              <a:t>67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 а</a:t>
            </a:r>
            <a:r>
              <a:rPr b="1" spc="-35" dirty="0">
                <a:solidFill>
                  <a:srgbClr val="17077C"/>
                </a:solidFill>
                <a:latin typeface="Calibri"/>
                <a:cs typeface="Calibri"/>
              </a:rPr>
              <a:t>к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а</a:t>
            </a:r>
            <a:r>
              <a:rPr b="1" spc="-30" dirty="0">
                <a:solidFill>
                  <a:srgbClr val="17077C"/>
                </a:solidFill>
                <a:latin typeface="Calibri"/>
                <a:cs typeface="Calibri"/>
              </a:rPr>
              <a:t>д</a:t>
            </a:r>
            <a:r>
              <a:rPr b="1" spc="-10" dirty="0">
                <a:solidFill>
                  <a:srgbClr val="17077C"/>
                </a:solidFill>
                <a:latin typeface="Calibri"/>
                <a:cs typeface="Calibri"/>
              </a:rPr>
              <a:t>е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ми</a:t>
            </a:r>
            <a:r>
              <a:rPr b="1" spc="-40" dirty="0">
                <a:solidFill>
                  <a:srgbClr val="17077C"/>
                </a:solidFill>
                <a:latin typeface="Calibri"/>
                <a:cs typeface="Calibri"/>
              </a:rPr>
              <a:t>к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а</a:t>
            </a:r>
            <a:r>
              <a:rPr b="1" spc="5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и </a:t>
            </a:r>
            <a:r>
              <a:rPr lang="ru-RU" b="1" dirty="0">
                <a:solidFill>
                  <a:srgbClr val="17077C"/>
                </a:solidFill>
                <a:latin typeface="Calibri"/>
                <a:cs typeface="Calibri"/>
              </a:rPr>
              <a:t>7</a:t>
            </a:r>
            <a:r>
              <a:rPr b="1" spc="-20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чле</a:t>
            </a:r>
            <a:r>
              <a:rPr b="1" spc="10" dirty="0" err="1">
                <a:solidFill>
                  <a:srgbClr val="17077C"/>
                </a:solidFill>
                <a:latin typeface="Calibri"/>
                <a:cs typeface="Calibri"/>
              </a:rPr>
              <a:t>н</a:t>
            </a:r>
            <a:r>
              <a:rPr b="1" spc="-5" dirty="0" err="1">
                <a:solidFill>
                  <a:srgbClr val="17077C"/>
                </a:solidFill>
                <a:latin typeface="Calibri"/>
                <a:cs typeface="Calibri"/>
              </a:rPr>
              <a:t>-</a:t>
            </a:r>
            <a:r>
              <a:rPr b="1" spc="-40" dirty="0" err="1">
                <a:solidFill>
                  <a:srgbClr val="17077C"/>
                </a:solidFill>
                <a:latin typeface="Calibri"/>
                <a:cs typeface="Calibri"/>
              </a:rPr>
              <a:t>к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орреспон</a:t>
            </a:r>
            <a:r>
              <a:rPr b="1" spc="-25" dirty="0" err="1">
                <a:solidFill>
                  <a:srgbClr val="17077C"/>
                </a:solidFill>
                <a:latin typeface="Calibri"/>
                <a:cs typeface="Calibri"/>
              </a:rPr>
              <a:t>д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ен</a:t>
            </a:r>
            <a:r>
              <a:rPr b="1" spc="-20" dirty="0" err="1">
                <a:solidFill>
                  <a:srgbClr val="17077C"/>
                </a:solidFill>
                <a:latin typeface="Calibri"/>
                <a:cs typeface="Calibri"/>
              </a:rPr>
              <a:t>т</a:t>
            </a:r>
            <a:r>
              <a:rPr b="1" dirty="0" err="1">
                <a:solidFill>
                  <a:srgbClr val="17077C"/>
                </a:solidFill>
                <a:latin typeface="Calibri"/>
                <a:cs typeface="Calibri"/>
              </a:rPr>
              <a:t>ов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,</a:t>
            </a:r>
            <a:r>
              <a:rPr b="1" spc="5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на переи</a:t>
            </a:r>
            <a:r>
              <a:rPr b="1" spc="-10" dirty="0">
                <a:solidFill>
                  <a:srgbClr val="17077C"/>
                </a:solidFill>
                <a:latin typeface="Calibri"/>
                <a:cs typeface="Calibri"/>
              </a:rPr>
              <a:t>з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б</a:t>
            </a:r>
            <a:r>
              <a:rPr b="1" spc="-10" dirty="0">
                <a:solidFill>
                  <a:srgbClr val="17077C"/>
                </a:solidFill>
                <a:latin typeface="Calibri"/>
                <a:cs typeface="Calibri"/>
              </a:rPr>
              <a:t>р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ание</a:t>
            </a:r>
            <a:r>
              <a:rPr b="1" spc="40" dirty="0">
                <a:solidFill>
                  <a:srgbClr val="17077C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17077C"/>
                </a:solidFill>
                <a:latin typeface="Calibri"/>
                <a:cs typeface="Calibri"/>
              </a:rPr>
              <a:t>– </a:t>
            </a:r>
            <a:r>
              <a:rPr lang="ru-RU" b="1" spc="-20" dirty="0">
                <a:solidFill>
                  <a:srgbClr val="C00000"/>
                </a:solidFill>
                <a:latin typeface="Calibri"/>
                <a:cs typeface="Calibri"/>
              </a:rPr>
              <a:t>9</a:t>
            </a:r>
            <a:r>
              <a:rPr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 err="1">
                <a:solidFill>
                  <a:srgbClr val="C00000"/>
                </a:solidFill>
                <a:latin typeface="Calibri"/>
                <a:cs typeface="Calibri"/>
              </a:rPr>
              <a:t>ч</a:t>
            </a:r>
            <a:r>
              <a:rPr b="1" spc="-30" dirty="0" err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b="1" dirty="0" err="1">
                <a:solidFill>
                  <a:srgbClr val="C00000"/>
                </a:solidFill>
                <a:latin typeface="Calibri"/>
                <a:cs typeface="Calibri"/>
              </a:rPr>
              <a:t>ловек</a:t>
            </a:r>
            <a:endParaRPr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20D2755-272A-35D8-BA43-B6CBB0EAC7AC}"/>
              </a:ext>
            </a:extLst>
          </p:cNvPr>
          <p:cNvGrpSpPr/>
          <p:nvPr/>
        </p:nvGrpSpPr>
        <p:grpSpPr>
          <a:xfrm>
            <a:off x="188189" y="1571189"/>
            <a:ext cx="6704330" cy="3715622"/>
            <a:chOff x="2733243" y="997584"/>
            <a:chExt cx="6704330" cy="3715622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D60C8AF-3D23-7047-E7E5-326E3020F05A}"/>
                </a:ext>
              </a:extLst>
            </p:cNvPr>
            <p:cNvGrpSpPr/>
            <p:nvPr/>
          </p:nvGrpSpPr>
          <p:grpSpPr>
            <a:xfrm>
              <a:off x="4696818" y="2174620"/>
              <a:ext cx="2538352" cy="2538586"/>
              <a:chOff x="4696818" y="2174620"/>
              <a:chExt cx="2538352" cy="2538586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5965825" y="2174620"/>
                <a:ext cx="189970" cy="1269238"/>
              </a:xfrm>
              <a:custGeom>
                <a:avLst/>
                <a:gdLst/>
                <a:ahLst/>
                <a:cxnLst/>
                <a:rect l="l" t="t" r="r" b="b"/>
                <a:pathLst>
                  <a:path w="189970" h="1269238">
                    <a:moveTo>
                      <a:pt x="0" y="0"/>
                    </a:moveTo>
                    <a:lnTo>
                      <a:pt x="0" y="1269238"/>
                    </a:lnTo>
                    <a:lnTo>
                      <a:pt x="189970" y="14364"/>
                    </a:lnTo>
                    <a:lnTo>
                      <a:pt x="152177" y="9179"/>
                    </a:lnTo>
                    <a:lnTo>
                      <a:pt x="114268" y="5156"/>
                    </a:lnTo>
                    <a:lnTo>
                      <a:pt x="76258" y="2288"/>
                    </a:lnTo>
                    <a:lnTo>
                      <a:pt x="38164" y="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783454" y="2190751"/>
                <a:ext cx="2451716" cy="2522455"/>
              </a:xfrm>
              <a:custGeom>
                <a:avLst/>
                <a:gdLst/>
                <a:ahLst/>
                <a:cxnLst/>
                <a:rect l="l" t="t" r="r" b="b"/>
                <a:pathLst>
                  <a:path w="2451716" h="2522455">
                    <a:moveTo>
                      <a:pt x="1383538" y="0"/>
                    </a:moveTo>
                    <a:lnTo>
                      <a:pt x="1182370" y="1253109"/>
                    </a:lnTo>
                    <a:lnTo>
                      <a:pt x="0" y="1714373"/>
                    </a:lnTo>
                    <a:lnTo>
                      <a:pt x="26091" y="1776359"/>
                    </a:lnTo>
                    <a:lnTo>
                      <a:pt x="55224" y="1836493"/>
                    </a:lnTo>
                    <a:lnTo>
                      <a:pt x="87294" y="1894690"/>
                    </a:lnTo>
                    <a:lnTo>
                      <a:pt x="122198" y="1950868"/>
                    </a:lnTo>
                    <a:lnTo>
                      <a:pt x="159831" y="2004941"/>
                    </a:lnTo>
                    <a:lnTo>
                      <a:pt x="200090" y="2056824"/>
                    </a:lnTo>
                    <a:lnTo>
                      <a:pt x="242870" y="2106435"/>
                    </a:lnTo>
                    <a:lnTo>
                      <a:pt x="288068" y="2153689"/>
                    </a:lnTo>
                    <a:lnTo>
                      <a:pt x="335580" y="2198501"/>
                    </a:lnTo>
                    <a:lnTo>
                      <a:pt x="385302" y="2240788"/>
                    </a:lnTo>
                    <a:lnTo>
                      <a:pt x="437129" y="2280464"/>
                    </a:lnTo>
                    <a:lnTo>
                      <a:pt x="490959" y="2317447"/>
                    </a:lnTo>
                    <a:lnTo>
                      <a:pt x="546687" y="2351651"/>
                    </a:lnTo>
                    <a:lnTo>
                      <a:pt x="604209" y="2382993"/>
                    </a:lnTo>
                    <a:lnTo>
                      <a:pt x="663422" y="2411388"/>
                    </a:lnTo>
                    <a:lnTo>
                      <a:pt x="724221" y="2436753"/>
                    </a:lnTo>
                    <a:lnTo>
                      <a:pt x="786502" y="2459002"/>
                    </a:lnTo>
                    <a:lnTo>
                      <a:pt x="850162" y="2478052"/>
                    </a:lnTo>
                    <a:lnTo>
                      <a:pt x="915096" y="2493819"/>
                    </a:lnTo>
                    <a:lnTo>
                      <a:pt x="981202" y="2506218"/>
                    </a:lnTo>
                    <a:lnTo>
                      <a:pt x="1084636" y="2518566"/>
                    </a:lnTo>
                    <a:lnTo>
                      <a:pt x="1187082" y="2522455"/>
                    </a:lnTo>
                    <a:lnTo>
                      <a:pt x="1288167" y="2518154"/>
                    </a:lnTo>
                    <a:lnTo>
                      <a:pt x="1387515" y="2505934"/>
                    </a:lnTo>
                    <a:lnTo>
                      <a:pt x="1484753" y="2486066"/>
                    </a:lnTo>
                    <a:lnTo>
                      <a:pt x="1579505" y="2458821"/>
                    </a:lnTo>
                    <a:lnTo>
                      <a:pt x="1671398" y="2424468"/>
                    </a:lnTo>
                    <a:lnTo>
                      <a:pt x="1760057" y="2383279"/>
                    </a:lnTo>
                    <a:lnTo>
                      <a:pt x="1845108" y="2335525"/>
                    </a:lnTo>
                    <a:lnTo>
                      <a:pt x="1926177" y="2281475"/>
                    </a:lnTo>
                    <a:lnTo>
                      <a:pt x="2002889" y="2221401"/>
                    </a:lnTo>
                    <a:lnTo>
                      <a:pt x="2074870" y="2155573"/>
                    </a:lnTo>
                    <a:lnTo>
                      <a:pt x="2141745" y="2084261"/>
                    </a:lnTo>
                    <a:lnTo>
                      <a:pt x="2203141" y="2007737"/>
                    </a:lnTo>
                    <a:lnTo>
                      <a:pt x="2258683" y="1926270"/>
                    </a:lnTo>
                    <a:lnTo>
                      <a:pt x="2307996" y="1840132"/>
                    </a:lnTo>
                    <a:lnTo>
                      <a:pt x="2350706" y="1749593"/>
                    </a:lnTo>
                    <a:lnTo>
                      <a:pt x="2386440" y="1654924"/>
                    </a:lnTo>
                    <a:lnTo>
                      <a:pt x="2414822" y="1556395"/>
                    </a:lnTo>
                    <a:lnTo>
                      <a:pt x="2435479" y="1454277"/>
                    </a:lnTo>
                    <a:lnTo>
                      <a:pt x="2447827" y="1350842"/>
                    </a:lnTo>
                    <a:lnTo>
                      <a:pt x="2451716" y="1248396"/>
                    </a:lnTo>
                    <a:lnTo>
                      <a:pt x="2447415" y="1147311"/>
                    </a:lnTo>
                    <a:lnTo>
                      <a:pt x="2435195" y="1047963"/>
                    </a:lnTo>
                    <a:lnTo>
                      <a:pt x="2415327" y="950725"/>
                    </a:lnTo>
                    <a:lnTo>
                      <a:pt x="2388082" y="855973"/>
                    </a:lnTo>
                    <a:lnTo>
                      <a:pt x="2353729" y="764080"/>
                    </a:lnTo>
                    <a:lnTo>
                      <a:pt x="2312540" y="675421"/>
                    </a:lnTo>
                    <a:lnTo>
                      <a:pt x="2264786" y="590370"/>
                    </a:lnTo>
                    <a:lnTo>
                      <a:pt x="2210736" y="509301"/>
                    </a:lnTo>
                    <a:lnTo>
                      <a:pt x="2150662" y="432589"/>
                    </a:lnTo>
                    <a:lnTo>
                      <a:pt x="2084834" y="360608"/>
                    </a:lnTo>
                    <a:lnTo>
                      <a:pt x="2013522" y="293733"/>
                    </a:lnTo>
                    <a:lnTo>
                      <a:pt x="1936998" y="232337"/>
                    </a:lnTo>
                    <a:lnTo>
                      <a:pt x="1855531" y="176795"/>
                    </a:lnTo>
                    <a:lnTo>
                      <a:pt x="1769393" y="127482"/>
                    </a:lnTo>
                    <a:lnTo>
                      <a:pt x="1678854" y="84772"/>
                    </a:lnTo>
                    <a:lnTo>
                      <a:pt x="1584185" y="49038"/>
                    </a:lnTo>
                    <a:lnTo>
                      <a:pt x="1485656" y="20656"/>
                    </a:lnTo>
                    <a:lnTo>
                      <a:pt x="1383538" y="0"/>
                    </a:lnTo>
                    <a:close/>
                  </a:path>
                </a:pathLst>
              </a:custGeom>
              <a:solidFill>
                <a:srgbClr val="EC7C30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4783454" y="2190751"/>
                <a:ext cx="2451716" cy="2522455"/>
              </a:xfrm>
              <a:custGeom>
                <a:avLst/>
                <a:gdLst/>
                <a:ahLst/>
                <a:cxnLst/>
                <a:rect l="l" t="t" r="r" b="b"/>
                <a:pathLst>
                  <a:path w="2451716" h="2522455">
                    <a:moveTo>
                      <a:pt x="1383538" y="0"/>
                    </a:moveTo>
                    <a:lnTo>
                      <a:pt x="1485656" y="20656"/>
                    </a:lnTo>
                    <a:lnTo>
                      <a:pt x="1584185" y="49038"/>
                    </a:lnTo>
                    <a:lnTo>
                      <a:pt x="1678854" y="84772"/>
                    </a:lnTo>
                    <a:lnTo>
                      <a:pt x="1769393" y="127482"/>
                    </a:lnTo>
                    <a:lnTo>
                      <a:pt x="1855531" y="176795"/>
                    </a:lnTo>
                    <a:lnTo>
                      <a:pt x="1936998" y="232337"/>
                    </a:lnTo>
                    <a:lnTo>
                      <a:pt x="2013522" y="293733"/>
                    </a:lnTo>
                    <a:lnTo>
                      <a:pt x="2084834" y="360608"/>
                    </a:lnTo>
                    <a:lnTo>
                      <a:pt x="2150662" y="432589"/>
                    </a:lnTo>
                    <a:lnTo>
                      <a:pt x="2210736" y="509301"/>
                    </a:lnTo>
                    <a:lnTo>
                      <a:pt x="2264786" y="590370"/>
                    </a:lnTo>
                    <a:lnTo>
                      <a:pt x="2312540" y="675421"/>
                    </a:lnTo>
                    <a:lnTo>
                      <a:pt x="2353729" y="764080"/>
                    </a:lnTo>
                    <a:lnTo>
                      <a:pt x="2388082" y="855973"/>
                    </a:lnTo>
                    <a:lnTo>
                      <a:pt x="2415327" y="950725"/>
                    </a:lnTo>
                    <a:lnTo>
                      <a:pt x="2435195" y="1047963"/>
                    </a:lnTo>
                    <a:lnTo>
                      <a:pt x="2447415" y="1147311"/>
                    </a:lnTo>
                    <a:lnTo>
                      <a:pt x="2451716" y="1248396"/>
                    </a:lnTo>
                    <a:lnTo>
                      <a:pt x="2447827" y="1350842"/>
                    </a:lnTo>
                    <a:lnTo>
                      <a:pt x="2435479" y="1454277"/>
                    </a:lnTo>
                    <a:lnTo>
                      <a:pt x="2414822" y="1556395"/>
                    </a:lnTo>
                    <a:lnTo>
                      <a:pt x="2386440" y="1654924"/>
                    </a:lnTo>
                    <a:lnTo>
                      <a:pt x="2350706" y="1749593"/>
                    </a:lnTo>
                    <a:lnTo>
                      <a:pt x="2307996" y="1840132"/>
                    </a:lnTo>
                    <a:lnTo>
                      <a:pt x="2258683" y="1926270"/>
                    </a:lnTo>
                    <a:lnTo>
                      <a:pt x="2203141" y="2007737"/>
                    </a:lnTo>
                    <a:lnTo>
                      <a:pt x="2141745" y="2084261"/>
                    </a:lnTo>
                    <a:lnTo>
                      <a:pt x="2074870" y="2155573"/>
                    </a:lnTo>
                    <a:lnTo>
                      <a:pt x="2002889" y="2221401"/>
                    </a:lnTo>
                    <a:lnTo>
                      <a:pt x="1926177" y="2281475"/>
                    </a:lnTo>
                    <a:lnTo>
                      <a:pt x="1845108" y="2335525"/>
                    </a:lnTo>
                    <a:lnTo>
                      <a:pt x="1760057" y="2383279"/>
                    </a:lnTo>
                    <a:lnTo>
                      <a:pt x="1671398" y="2424468"/>
                    </a:lnTo>
                    <a:lnTo>
                      <a:pt x="1579505" y="2458821"/>
                    </a:lnTo>
                    <a:lnTo>
                      <a:pt x="1484753" y="2486066"/>
                    </a:lnTo>
                    <a:lnTo>
                      <a:pt x="1387515" y="2505934"/>
                    </a:lnTo>
                    <a:lnTo>
                      <a:pt x="1288167" y="2518154"/>
                    </a:lnTo>
                    <a:lnTo>
                      <a:pt x="1187082" y="2522455"/>
                    </a:lnTo>
                    <a:lnTo>
                      <a:pt x="1084636" y="2518566"/>
                    </a:lnTo>
                    <a:lnTo>
                      <a:pt x="981202" y="2506218"/>
                    </a:lnTo>
                    <a:lnTo>
                      <a:pt x="915096" y="2493819"/>
                    </a:lnTo>
                    <a:lnTo>
                      <a:pt x="850162" y="2478052"/>
                    </a:lnTo>
                    <a:lnTo>
                      <a:pt x="786502" y="2459002"/>
                    </a:lnTo>
                    <a:lnTo>
                      <a:pt x="724221" y="2436753"/>
                    </a:lnTo>
                    <a:lnTo>
                      <a:pt x="663422" y="2411388"/>
                    </a:lnTo>
                    <a:lnTo>
                      <a:pt x="604209" y="2382993"/>
                    </a:lnTo>
                    <a:lnTo>
                      <a:pt x="546687" y="2351651"/>
                    </a:lnTo>
                    <a:lnTo>
                      <a:pt x="490959" y="2317447"/>
                    </a:lnTo>
                    <a:lnTo>
                      <a:pt x="437129" y="2280464"/>
                    </a:lnTo>
                    <a:lnTo>
                      <a:pt x="385302" y="2240788"/>
                    </a:lnTo>
                    <a:lnTo>
                      <a:pt x="335580" y="2198501"/>
                    </a:lnTo>
                    <a:lnTo>
                      <a:pt x="288068" y="2153689"/>
                    </a:lnTo>
                    <a:lnTo>
                      <a:pt x="242870" y="2106435"/>
                    </a:lnTo>
                    <a:lnTo>
                      <a:pt x="200090" y="2056824"/>
                    </a:lnTo>
                    <a:lnTo>
                      <a:pt x="159831" y="2004941"/>
                    </a:lnTo>
                    <a:lnTo>
                      <a:pt x="122198" y="1950868"/>
                    </a:lnTo>
                    <a:lnTo>
                      <a:pt x="87294" y="1894690"/>
                    </a:lnTo>
                    <a:lnTo>
                      <a:pt x="55224" y="1836493"/>
                    </a:lnTo>
                    <a:lnTo>
                      <a:pt x="26091" y="1776359"/>
                    </a:lnTo>
                    <a:lnTo>
                      <a:pt x="0" y="1714373"/>
                    </a:lnTo>
                    <a:lnTo>
                      <a:pt x="1182370" y="1253109"/>
                    </a:lnTo>
                    <a:lnTo>
                      <a:pt x="1383538" y="0"/>
                    </a:lnTo>
                    <a:close/>
                  </a:path>
                </a:pathLst>
              </a:custGeom>
              <a:ln w="19812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696818" y="2174620"/>
                <a:ext cx="1269007" cy="1730502"/>
              </a:xfrm>
              <a:custGeom>
                <a:avLst/>
                <a:gdLst/>
                <a:ahLst/>
                <a:cxnLst/>
                <a:rect l="l" t="t" r="r" b="b"/>
                <a:pathLst>
                  <a:path w="1269007" h="1730502">
                    <a:moveTo>
                      <a:pt x="1269007" y="0"/>
                    </a:moveTo>
                    <a:lnTo>
                      <a:pt x="1221699" y="882"/>
                    </a:lnTo>
                    <a:lnTo>
                      <a:pt x="1174523" y="3523"/>
                    </a:lnTo>
                    <a:lnTo>
                      <a:pt x="1127529" y="7914"/>
                    </a:lnTo>
                    <a:lnTo>
                      <a:pt x="1080765" y="14045"/>
                    </a:lnTo>
                    <a:lnTo>
                      <a:pt x="1034280" y="21907"/>
                    </a:lnTo>
                    <a:lnTo>
                      <a:pt x="988122" y="31491"/>
                    </a:lnTo>
                    <a:lnTo>
                      <a:pt x="942341" y="42789"/>
                    </a:lnTo>
                    <a:lnTo>
                      <a:pt x="896985" y="55790"/>
                    </a:lnTo>
                    <a:lnTo>
                      <a:pt x="852103" y="70486"/>
                    </a:lnTo>
                    <a:lnTo>
                      <a:pt x="807743" y="86867"/>
                    </a:lnTo>
                    <a:lnTo>
                      <a:pt x="712296" y="128619"/>
                    </a:lnTo>
                    <a:lnTo>
                      <a:pt x="621987" y="177164"/>
                    </a:lnTo>
                    <a:lnTo>
                      <a:pt x="537001" y="232080"/>
                    </a:lnTo>
                    <a:lnTo>
                      <a:pt x="457526" y="292943"/>
                    </a:lnTo>
                    <a:lnTo>
                      <a:pt x="383746" y="359330"/>
                    </a:lnTo>
                    <a:lnTo>
                      <a:pt x="315846" y="430819"/>
                    </a:lnTo>
                    <a:lnTo>
                      <a:pt x="254013" y="506987"/>
                    </a:lnTo>
                    <a:lnTo>
                      <a:pt x="198432" y="587410"/>
                    </a:lnTo>
                    <a:lnTo>
                      <a:pt x="149288" y="671666"/>
                    </a:lnTo>
                    <a:lnTo>
                      <a:pt x="106767" y="759333"/>
                    </a:lnTo>
                    <a:lnTo>
                      <a:pt x="71054" y="849986"/>
                    </a:lnTo>
                    <a:lnTo>
                      <a:pt x="42336" y="943203"/>
                    </a:lnTo>
                    <a:lnTo>
                      <a:pt x="20797" y="1038562"/>
                    </a:lnTo>
                    <a:lnTo>
                      <a:pt x="6623" y="1135639"/>
                    </a:lnTo>
                    <a:lnTo>
                      <a:pt x="0" y="1234011"/>
                    </a:lnTo>
                    <a:lnTo>
                      <a:pt x="1112" y="1333256"/>
                    </a:lnTo>
                    <a:lnTo>
                      <a:pt x="10147" y="1432950"/>
                    </a:lnTo>
                    <a:lnTo>
                      <a:pt x="27289" y="1532671"/>
                    </a:lnTo>
                    <a:lnTo>
                      <a:pt x="52724" y="1631996"/>
                    </a:lnTo>
                    <a:lnTo>
                      <a:pt x="86637" y="1730502"/>
                    </a:lnTo>
                    <a:lnTo>
                      <a:pt x="1269007" y="1269238"/>
                    </a:lnTo>
                    <a:lnTo>
                      <a:pt x="1269007" y="0"/>
                    </a:lnTo>
                    <a:close/>
                  </a:path>
                </a:pathLst>
              </a:custGeom>
              <a:solidFill>
                <a:srgbClr val="A4A4A4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4696818" y="2174620"/>
                <a:ext cx="1269007" cy="1730502"/>
              </a:xfrm>
              <a:custGeom>
                <a:avLst/>
                <a:gdLst/>
                <a:ahLst/>
                <a:cxnLst/>
                <a:rect l="l" t="t" r="r" b="b"/>
                <a:pathLst>
                  <a:path w="1269007" h="1730502">
                    <a:moveTo>
                      <a:pt x="86637" y="1730502"/>
                    </a:moveTo>
                    <a:lnTo>
                      <a:pt x="52724" y="1631996"/>
                    </a:lnTo>
                    <a:lnTo>
                      <a:pt x="27289" y="1532671"/>
                    </a:lnTo>
                    <a:lnTo>
                      <a:pt x="10147" y="1432950"/>
                    </a:lnTo>
                    <a:lnTo>
                      <a:pt x="1112" y="1333256"/>
                    </a:lnTo>
                    <a:lnTo>
                      <a:pt x="0" y="1234011"/>
                    </a:lnTo>
                    <a:lnTo>
                      <a:pt x="6623" y="1135639"/>
                    </a:lnTo>
                    <a:lnTo>
                      <a:pt x="20797" y="1038562"/>
                    </a:lnTo>
                    <a:lnTo>
                      <a:pt x="42336" y="943203"/>
                    </a:lnTo>
                    <a:lnTo>
                      <a:pt x="71054" y="849986"/>
                    </a:lnTo>
                    <a:lnTo>
                      <a:pt x="106767" y="759333"/>
                    </a:lnTo>
                    <a:lnTo>
                      <a:pt x="149288" y="671666"/>
                    </a:lnTo>
                    <a:lnTo>
                      <a:pt x="198432" y="587410"/>
                    </a:lnTo>
                    <a:lnTo>
                      <a:pt x="254013" y="506987"/>
                    </a:lnTo>
                    <a:lnTo>
                      <a:pt x="315846" y="430819"/>
                    </a:lnTo>
                    <a:lnTo>
                      <a:pt x="383746" y="359330"/>
                    </a:lnTo>
                    <a:lnTo>
                      <a:pt x="457526" y="292943"/>
                    </a:lnTo>
                    <a:lnTo>
                      <a:pt x="537001" y="232080"/>
                    </a:lnTo>
                    <a:lnTo>
                      <a:pt x="621987" y="177164"/>
                    </a:lnTo>
                    <a:lnTo>
                      <a:pt x="712296" y="128619"/>
                    </a:lnTo>
                    <a:lnTo>
                      <a:pt x="807743" y="86867"/>
                    </a:lnTo>
                    <a:lnTo>
                      <a:pt x="852103" y="70486"/>
                    </a:lnTo>
                    <a:lnTo>
                      <a:pt x="896985" y="55790"/>
                    </a:lnTo>
                    <a:lnTo>
                      <a:pt x="942341" y="42789"/>
                    </a:lnTo>
                    <a:lnTo>
                      <a:pt x="988122" y="31491"/>
                    </a:lnTo>
                    <a:lnTo>
                      <a:pt x="1034280" y="21907"/>
                    </a:lnTo>
                    <a:lnTo>
                      <a:pt x="1080765" y="14045"/>
                    </a:lnTo>
                    <a:lnTo>
                      <a:pt x="1127529" y="7914"/>
                    </a:lnTo>
                    <a:lnTo>
                      <a:pt x="1174523" y="3523"/>
                    </a:lnTo>
                    <a:lnTo>
                      <a:pt x="1221699" y="882"/>
                    </a:lnTo>
                    <a:lnTo>
                      <a:pt x="1269007" y="0"/>
                    </a:lnTo>
                    <a:lnTo>
                      <a:pt x="1269007" y="1269238"/>
                    </a:lnTo>
                    <a:lnTo>
                      <a:pt x="86637" y="1730502"/>
                    </a:lnTo>
                    <a:close/>
                  </a:path>
                </a:pathLst>
              </a:custGeom>
              <a:ln w="19812">
                <a:solidFill>
                  <a:srgbClr val="FFFFFF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" name="object 10"/>
            <p:cNvSpPr txBox="1"/>
            <p:nvPr/>
          </p:nvSpPr>
          <p:spPr>
            <a:xfrm>
              <a:off x="2733243" y="997584"/>
              <a:ext cx="6704330" cy="290449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/>
              <a:r>
                <a:rPr lang="ru-RU" sz="2400" b="1" dirty="0">
                  <a:solidFill>
                    <a:srgbClr val="17077C"/>
                  </a:solidFill>
                  <a:latin typeface="Calibri"/>
                  <a:cs typeface="Calibri"/>
                </a:rPr>
                <a:t>С</a:t>
              </a:r>
              <a:r>
                <a:rPr sz="2400" b="1" dirty="0" err="1">
                  <a:solidFill>
                    <a:srgbClr val="17077C"/>
                  </a:solidFill>
                  <a:latin typeface="Calibri"/>
                  <a:cs typeface="Calibri"/>
                </a:rPr>
                <a:t>егодня</a:t>
              </a:r>
              <a:r>
                <a:rPr sz="2400" b="1" dirty="0">
                  <a:solidFill>
                    <a:srgbClr val="17077C"/>
                  </a:solidFill>
                  <a:latin typeface="Calibri"/>
                  <a:cs typeface="Calibri"/>
                </a:rPr>
                <a:t> в </a:t>
              </a:r>
              <a:r>
                <a:rPr sz="2400" b="1" dirty="0" err="1">
                  <a:solidFill>
                    <a:srgbClr val="17077C"/>
                  </a:solidFill>
                  <a:latin typeface="Calibri"/>
                  <a:cs typeface="Calibri"/>
                </a:rPr>
                <a:t>академии</a:t>
              </a:r>
              <a:r>
                <a:rPr sz="2400" b="1" dirty="0">
                  <a:solidFill>
                    <a:srgbClr val="17077C"/>
                  </a:solidFill>
                  <a:latin typeface="Calibri"/>
                  <a:cs typeface="Calibri"/>
                </a:rPr>
                <a:t> </a:t>
              </a:r>
              <a:r>
                <a:rPr lang="ru-RU" sz="2400" b="1" dirty="0">
                  <a:solidFill>
                    <a:srgbClr val="C00000"/>
                  </a:solidFill>
                  <a:latin typeface="Calibri"/>
                  <a:cs typeface="Calibri"/>
                </a:rPr>
                <a:t>2283</a:t>
              </a:r>
              <a:r>
                <a:rPr sz="2400" b="1" spc="-10" dirty="0">
                  <a:solidFill>
                    <a:srgbClr val="C00000"/>
                  </a:solidFill>
                  <a:latin typeface="Calibri"/>
                  <a:cs typeface="Calibri"/>
                </a:rPr>
                <a:t> </a:t>
              </a:r>
              <a:r>
                <a:rPr sz="2400" b="1" dirty="0">
                  <a:solidFill>
                    <a:srgbClr val="C00000"/>
                  </a:solidFill>
                  <a:latin typeface="Calibri"/>
                  <a:cs typeface="Calibri"/>
                </a:rPr>
                <a:t>ч</a:t>
              </a:r>
              <a:r>
                <a:rPr sz="2400" b="1" spc="-30" dirty="0">
                  <a:solidFill>
                    <a:srgbClr val="C00000"/>
                  </a:solidFill>
                  <a:latin typeface="Calibri"/>
                  <a:cs typeface="Calibri"/>
                </a:rPr>
                <a:t>е</a:t>
              </a:r>
              <a:r>
                <a:rPr sz="2400" b="1" dirty="0">
                  <a:solidFill>
                    <a:srgbClr val="C00000"/>
                  </a:solidFill>
                  <a:latin typeface="Calibri"/>
                  <a:cs typeface="Calibri"/>
                </a:rPr>
                <a:t>ловек,</a:t>
              </a:r>
              <a:r>
                <a:rPr sz="2400" b="1" spc="5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endParaRPr lang="ru-RU" sz="2400" b="1" spc="5" dirty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pPr marL="12700"/>
              <a:r>
                <a:rPr sz="2400" b="1" dirty="0">
                  <a:solidFill>
                    <a:srgbClr val="17077C"/>
                  </a:solidFill>
                  <a:latin typeface="Calibri"/>
                  <a:cs typeface="Calibri"/>
                </a:rPr>
                <a:t>в том </a:t>
              </a:r>
              <a:r>
                <a:rPr sz="2400" b="1" dirty="0" err="1">
                  <a:solidFill>
                    <a:srgbClr val="17077C"/>
                  </a:solidFill>
                  <a:latin typeface="Calibri"/>
                  <a:cs typeface="Calibri"/>
                </a:rPr>
                <a:t>числе</a:t>
              </a:r>
              <a:r>
                <a:rPr sz="2400" b="1" dirty="0">
                  <a:solidFill>
                    <a:srgbClr val="17077C"/>
                  </a:solidFill>
                  <a:latin typeface="Calibri"/>
                  <a:cs typeface="Calibri"/>
                </a:rPr>
                <a:t>:</a:t>
              </a:r>
            </a:p>
            <a:p>
              <a:pPr>
                <a:lnSpc>
                  <a:spcPts val="1000"/>
                </a:lnSpc>
              </a:pPr>
              <a:endParaRPr sz="1000" dirty="0"/>
            </a:p>
            <a:p>
              <a:pPr marL="3213100"/>
              <a:r>
                <a:rPr lang="ru-RU" sz="2400" b="1" spc="-20" dirty="0">
                  <a:latin typeface="Calibri"/>
                  <a:cs typeface="Calibri"/>
                </a:rPr>
                <a:t>52</a:t>
              </a:r>
              <a:r>
                <a:rPr sz="2400" b="1" spc="-10" dirty="0">
                  <a:latin typeface="Calibri"/>
                  <a:cs typeface="Calibri"/>
                </a:rPr>
                <a:t> </a:t>
              </a:r>
              <a:r>
                <a:rPr sz="2400" b="1" dirty="0">
                  <a:latin typeface="Calibri"/>
                  <a:cs typeface="Calibri"/>
                </a:rPr>
                <a:t>– а</a:t>
              </a:r>
              <a:r>
                <a:rPr sz="2400" b="1" spc="-55" dirty="0">
                  <a:latin typeface="Calibri"/>
                  <a:cs typeface="Calibri"/>
                </a:rPr>
                <a:t>д</a:t>
              </a:r>
              <a:r>
                <a:rPr sz="2400" b="1" dirty="0">
                  <a:latin typeface="Calibri"/>
                  <a:cs typeface="Calibri"/>
                </a:rPr>
                <a:t>ъ</a:t>
              </a:r>
              <a:r>
                <a:rPr sz="2400" b="1" spc="5" dirty="0">
                  <a:latin typeface="Calibri"/>
                  <a:cs typeface="Calibri"/>
                </a:rPr>
                <a:t>ю</a:t>
              </a:r>
              <a:r>
                <a:rPr sz="2400" b="1" dirty="0">
                  <a:latin typeface="Calibri"/>
                  <a:cs typeface="Calibri"/>
                </a:rPr>
                <a:t>нк</a:t>
              </a:r>
              <a:r>
                <a:rPr sz="2400" b="1" spc="-25" dirty="0">
                  <a:latin typeface="Calibri"/>
                  <a:cs typeface="Calibri"/>
                </a:rPr>
                <a:t>т</a:t>
              </a:r>
              <a:r>
                <a:rPr sz="2400" b="1" dirty="0">
                  <a:latin typeface="Calibri"/>
                  <a:cs typeface="Calibri"/>
                </a:rPr>
                <a:t>ов</a:t>
              </a:r>
              <a:endParaRPr sz="2400" dirty="0">
                <a:latin typeface="Calibri"/>
                <a:cs typeface="Calibri"/>
              </a:endParaRPr>
            </a:p>
            <a:p>
              <a:pPr>
                <a:lnSpc>
                  <a:spcPts val="600"/>
                </a:lnSpc>
                <a:spcBef>
                  <a:spcPts val="44"/>
                </a:spcBef>
              </a:pPr>
              <a:endParaRPr sz="600" dirty="0"/>
            </a:p>
            <a:p>
              <a:pPr>
                <a:lnSpc>
                  <a:spcPts val="1000"/>
                </a:lnSpc>
              </a:pPr>
              <a:endParaRPr sz="1000" dirty="0"/>
            </a:p>
            <a:p>
              <a:pPr>
                <a:lnSpc>
                  <a:spcPts val="1000"/>
                </a:lnSpc>
              </a:pPr>
              <a:endParaRPr sz="1000" dirty="0"/>
            </a:p>
            <a:p>
              <a:pPr>
                <a:lnSpc>
                  <a:spcPts val="1000"/>
                </a:lnSpc>
              </a:pPr>
              <a:endParaRPr sz="1000" dirty="0"/>
            </a:p>
            <a:p>
              <a:pPr>
                <a:lnSpc>
                  <a:spcPts val="1000"/>
                </a:lnSpc>
              </a:pPr>
              <a:endParaRPr sz="1000" dirty="0"/>
            </a:p>
            <a:p>
              <a:pPr marL="279400" marR="4086860" indent="274320">
                <a:lnSpc>
                  <a:spcPct val="100099"/>
                </a:lnSpc>
              </a:pPr>
              <a:r>
                <a:rPr sz="2400" b="1" spc="-20" dirty="0">
                  <a:latin typeface="Calibri"/>
                  <a:cs typeface="Calibri"/>
                </a:rPr>
                <a:t>5</a:t>
              </a:r>
              <a:r>
                <a:rPr lang="ru-RU" sz="2400" b="1" spc="-20" dirty="0">
                  <a:latin typeface="Calibri"/>
                  <a:cs typeface="Calibri"/>
                </a:rPr>
                <a:t>88</a:t>
              </a:r>
              <a:r>
                <a:rPr sz="2400" b="1" spc="-10" dirty="0">
                  <a:latin typeface="Calibri"/>
                  <a:cs typeface="Calibri"/>
                </a:rPr>
                <a:t> </a:t>
              </a:r>
              <a:r>
                <a:rPr sz="2400" b="1" dirty="0">
                  <a:latin typeface="Calibri"/>
                  <a:cs typeface="Calibri"/>
                </a:rPr>
                <a:t>– члено</a:t>
              </a:r>
              <a:r>
                <a:rPr sz="2400" b="1" spc="5" dirty="0">
                  <a:latin typeface="Calibri"/>
                  <a:cs typeface="Calibri"/>
                </a:rPr>
                <a:t>в</a:t>
              </a:r>
              <a:r>
                <a:rPr sz="2400" b="1" dirty="0">
                  <a:latin typeface="Calibri"/>
                  <a:cs typeface="Calibri"/>
                </a:rPr>
                <a:t>- </a:t>
              </a:r>
              <a:r>
                <a:rPr sz="2400" b="1" spc="-40" dirty="0">
                  <a:latin typeface="Calibri"/>
                  <a:cs typeface="Calibri"/>
                </a:rPr>
                <a:t>к</a:t>
              </a:r>
              <a:r>
                <a:rPr sz="2400" b="1" dirty="0">
                  <a:latin typeface="Calibri"/>
                  <a:cs typeface="Calibri"/>
                </a:rPr>
                <a:t>орреспон</a:t>
              </a:r>
              <a:r>
                <a:rPr sz="2400" b="1" spc="-25" dirty="0">
                  <a:latin typeface="Calibri"/>
                  <a:cs typeface="Calibri"/>
                </a:rPr>
                <a:t>д</a:t>
              </a:r>
              <a:r>
                <a:rPr sz="2400" b="1" dirty="0">
                  <a:latin typeface="Calibri"/>
                  <a:cs typeface="Calibri"/>
                </a:rPr>
                <a:t>ен</a:t>
              </a:r>
              <a:r>
                <a:rPr sz="2400" b="1" spc="-20" dirty="0">
                  <a:latin typeface="Calibri"/>
                  <a:cs typeface="Calibri"/>
                </a:rPr>
                <a:t>т</a:t>
              </a:r>
              <a:r>
                <a:rPr sz="2400" b="1" dirty="0">
                  <a:latin typeface="Calibri"/>
                  <a:cs typeface="Calibri"/>
                </a:rPr>
                <a:t>ов</a:t>
              </a:r>
              <a:endParaRPr sz="2400" dirty="0">
                <a:latin typeface="Calibri"/>
                <a:cs typeface="Calibri"/>
              </a:endParaRPr>
            </a:p>
            <a:p>
              <a:pPr marL="3549015">
                <a:spcBef>
                  <a:spcPts val="215"/>
                </a:spcBef>
              </a:pPr>
              <a:r>
                <a:rPr lang="ru-RU" sz="2400" b="1" spc="-10" dirty="0">
                  <a:latin typeface="Calibri"/>
                  <a:cs typeface="Calibri"/>
                </a:rPr>
                <a:t>1643</a:t>
              </a:r>
              <a:r>
                <a:rPr sz="2400" b="1" spc="-10" dirty="0">
                  <a:latin typeface="Calibri"/>
                  <a:cs typeface="Calibri"/>
                </a:rPr>
                <a:t> </a:t>
              </a:r>
              <a:r>
                <a:rPr sz="2400" b="1" dirty="0">
                  <a:latin typeface="Calibri"/>
                  <a:cs typeface="Calibri"/>
                </a:rPr>
                <a:t>– </a:t>
              </a:r>
              <a:r>
                <a:rPr lang="ru-RU" sz="2400" b="1" dirty="0">
                  <a:latin typeface="Calibri"/>
                  <a:cs typeface="Calibri"/>
                </a:rPr>
                <a:t>действительных членов Академии</a:t>
              </a:r>
              <a:endParaRPr sz="2400" dirty="0">
                <a:latin typeface="Calibri"/>
                <a:cs typeface="Calibri"/>
              </a:endParaRPr>
            </a:p>
          </p:txBody>
        </p:sp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5D1AFF48-34F9-9BD3-FD0B-8185FA4A45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85" y="268006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IV.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МАИН сегодня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DF733B-FFF5-6058-B2FE-2724A8C6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499" y="1800383"/>
            <a:ext cx="4711502" cy="15424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C11B28-173E-1BB3-29F0-08385214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20" y="3519866"/>
            <a:ext cx="5144098" cy="2236309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34EC0608-E187-4334-982A-DCF5DB84C4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6218C1-6CA9-E872-96DC-E620C05518C7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601F0F-3F5A-4395-9B59-6D5DCF9B8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2" b="-1"/>
          <a:stretch/>
        </p:blipFill>
        <p:spPr>
          <a:xfrm>
            <a:off x="427703" y="1479908"/>
            <a:ext cx="11456263" cy="53059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A9E738-7688-422D-AE0E-964DBF7CFD7E}"/>
              </a:ext>
            </a:extLst>
          </p:cNvPr>
          <p:cNvSpPr txBox="1"/>
          <p:nvPr/>
        </p:nvSpPr>
        <p:spPr>
          <a:xfrm>
            <a:off x="6477000" y="2895599"/>
            <a:ext cx="2057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4. Формирование проектных предложений, трансформация их в проекты и управление проектами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E3E1EE-7BF1-4AB4-967B-F718F7E24255}"/>
              </a:ext>
            </a:extLst>
          </p:cNvPr>
          <p:cNvSpPr txBox="1"/>
          <p:nvPr/>
        </p:nvSpPr>
        <p:spPr>
          <a:xfrm>
            <a:off x="3200400" y="2971800"/>
            <a:ext cx="1905000" cy="147732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Вовлечение членов Академии в проектную деятельность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2BFD7F-8649-4449-8FAD-9EA3781608EE}"/>
              </a:ext>
            </a:extLst>
          </p:cNvPr>
          <p:cNvSpPr txBox="1"/>
          <p:nvPr/>
        </p:nvSpPr>
        <p:spPr>
          <a:xfrm>
            <a:off x="6477000" y="5181601"/>
            <a:ext cx="2057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6. Внедрение гипертекстового формата взаимодействия стейкхолдеров проектов МАИН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6E087-FFC3-4564-A9A2-43F7F39851C4}"/>
              </a:ext>
            </a:extLst>
          </p:cNvPr>
          <p:cNvSpPr txBox="1"/>
          <p:nvPr/>
        </p:nvSpPr>
        <p:spPr>
          <a:xfrm>
            <a:off x="6477000" y="4038599"/>
            <a:ext cx="20574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5. Организация взаимодействия секций МАИН со стейкхолдерами проектов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6A2FE-FDFC-4A80-B9F8-EC8067ECAA4F}"/>
              </a:ext>
            </a:extLst>
          </p:cNvPr>
          <p:cNvSpPr txBox="1"/>
          <p:nvPr/>
        </p:nvSpPr>
        <p:spPr>
          <a:xfrm>
            <a:off x="6477000" y="1668864"/>
            <a:ext cx="2057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3. Создание собственной ИТ платформы МАИН, консолидирующий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акторов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институты экосистемы науки Казахстана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53B8F3E-828E-3B08-C3B1-8C893B0CE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18450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Стратегические приоритеты менеджмента Дирекции Академии </a:t>
            </a:r>
            <a:r>
              <a:rPr lang="ru-RU" sz="3200" i="1" dirty="0">
                <a:solidFill>
                  <a:schemeClr val="bg1"/>
                </a:solidFill>
                <a:latin typeface="Calibri"/>
                <a:cs typeface="Calibri"/>
              </a:rPr>
              <a:t>(для обсуждения)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0A15B-B7B8-4B1A-910E-C287520F0E11}"/>
              </a:ext>
            </a:extLst>
          </p:cNvPr>
          <p:cNvSpPr txBox="1"/>
          <p:nvPr/>
        </p:nvSpPr>
        <p:spPr>
          <a:xfrm>
            <a:off x="9829800" y="2743200"/>
            <a:ext cx="1934497" cy="2133600"/>
          </a:xfrm>
          <a:prstGeom prst="rect">
            <a:avLst/>
          </a:prstGeom>
          <a:solidFill>
            <a:srgbClr val="6DFFE3"/>
          </a:solidFill>
          <a:ln>
            <a:solidFill>
              <a:srgbClr val="6DFFE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7. МАИН - активный участник экосистемы науки Казахстана, реализующий цели устойчивого развития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49D701-6C69-49D4-A8F2-49A477378E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2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B14856-99CD-FD4C-F7A6-5EF8A75854FA}"/>
              </a:ext>
            </a:extLst>
          </p:cNvPr>
          <p:cNvSpPr/>
          <p:nvPr/>
        </p:nvSpPr>
        <p:spPr>
          <a:xfrm>
            <a:off x="34243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object 3"/>
          <p:cNvSpPr txBox="1"/>
          <p:nvPr/>
        </p:nvSpPr>
        <p:spPr>
          <a:xfrm>
            <a:off x="838200" y="1524000"/>
            <a:ext cx="11125200" cy="381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259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стратегических приоритетов потребует от нас с вами глубоких изменений.</a:t>
            </a:r>
          </a:p>
          <a:p>
            <a:pPr marL="12700" marR="12700">
              <a:lnSpc>
                <a:spcPts val="259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организации этих изменений МАИН будет руководствоваться современными моделями. </a:t>
            </a:r>
          </a:p>
          <a:p>
            <a:pPr marL="12700" marR="12700">
              <a:lnSpc>
                <a:spcPts val="2590"/>
              </a:lnSpc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девяти известных моделей мы уже используем гибрид двух моделей Коттера 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Адкара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2700" marR="12700">
              <a:lnSpc>
                <a:spcPts val="2590"/>
              </a:lnSpc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Модель Коттера</a:t>
            </a:r>
            <a:endParaRPr lang="ru-RU" sz="1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чувства неотложности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мощной коалиции</a:t>
            </a:r>
            <a:endParaRPr lang="ru-RU" sz="1800" dirty="0">
              <a:solidFill>
                <a:srgbClr val="5A7AB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видения и стратегии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Донесение видения до сотрудников</a:t>
            </a:r>
            <a:endParaRPr lang="ru-RU" b="1" dirty="0">
              <a:solidFill>
                <a:srgbClr val="5A7AB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Устранение препятствий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краткосрочных выигрышей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Консолидация достижений и продолжение изменений</a:t>
            </a:r>
            <a:endParaRPr lang="ru-RU" sz="1800" dirty="0">
              <a:solidFill>
                <a:srgbClr val="5A7AB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1800" b="1" dirty="0">
                <a:solidFill>
                  <a:srgbClr val="5A7AB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Закрепление изменений в корпоративной культуре</a:t>
            </a:r>
            <a:endParaRPr lang="ru-RU" sz="1800" dirty="0">
              <a:solidFill>
                <a:srgbClr val="5A7AB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700" marR="12700">
              <a:lnSpc>
                <a:spcPts val="2590"/>
              </a:lnSpc>
            </a:pPr>
            <a:endParaRPr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D1AFF48-34F9-9BD3-FD0B-8185FA4A45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85" y="268006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Модели управления изменениями 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34EC0608-E187-4334-982A-DCF5DB84C4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17</a:t>
            </a:fld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9CE0C0-4F67-4D8C-ABCE-72A773D9FAA0}"/>
              </a:ext>
            </a:extLst>
          </p:cNvPr>
          <p:cNvSpPr txBox="1"/>
          <p:nvPr/>
        </p:nvSpPr>
        <p:spPr>
          <a:xfrm>
            <a:off x="7696200" y="3027921"/>
            <a:ext cx="6121400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Модель </a:t>
            </a:r>
            <a:r>
              <a:rPr lang="ru-RU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Адкара</a:t>
            </a:r>
            <a:endParaRPr lang="ru-RU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Осознание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Awareness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Желание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Desire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Knowledge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Ability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Подкрепление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Reinforcement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79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748" y="1676400"/>
            <a:ext cx="11582400" cy="4507116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Принятие национальных стандарта СТ РК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ISO 30401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Внедрение ПАУПРО на платформе ГРИСПУР МСБ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Внедрение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Agile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-управления проектами НИР в вузах Казахстана (ПАУНИР на платформе ГРИСПУР НИР)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Инициация и участие в Проекте «Консолидированная нация» 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Коммерциализация технологии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ELAN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647DB1-CB6A-67BA-6CA8-DEB26670FEB3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  <a:ln>
            <a:solidFill>
              <a:srgbClr val="5A7A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ED5A2A7-B4B9-8E56-0CEB-87AFD70D2D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18450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4 этап: 2024 – 2030 – Организация взаимодействия стейкхолдеров  экосистемы  науки Казахстана через инновационные проекты</a:t>
            </a:r>
            <a:endParaRPr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EF1B54-1CC3-4239-B5FC-864B91AC56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57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Горы весной - 59 фото">
            <a:extLst>
              <a:ext uri="{FF2B5EF4-FFF2-40B4-BE49-F238E27FC236}">
                <a16:creationId xmlns:a16="http://schemas.microsoft.com/office/drawing/2014/main" id="{C9984008-CBF6-F13D-3AB6-A2AA32761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"/>
          <a:stretch/>
        </p:blipFill>
        <p:spPr bwMode="auto">
          <a:xfrm>
            <a:off x="0" y="-1743"/>
            <a:ext cx="12192000" cy="68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990600" y="502412"/>
            <a:ext cx="10287000" cy="19359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" algn="ctr"/>
            <a:r>
              <a:rPr sz="6000" spc="-2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СП</a:t>
            </a:r>
            <a:r>
              <a:rPr sz="6000" spc="-13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r>
              <a:rPr sz="6000" spc="-2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СИБО</a:t>
            </a:r>
            <a:endParaRPr sz="6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ts val="4320"/>
              </a:lnSpc>
            </a:pPr>
            <a:r>
              <a:rPr sz="6000" spc="-6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З</a:t>
            </a:r>
            <a:r>
              <a:rPr sz="6000" spc="-2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А</a:t>
            </a:r>
            <a:r>
              <a:rPr sz="6000" spc="-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6000" spc="-2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В</a:t>
            </a:r>
            <a:r>
              <a:rPr sz="6000" spc="-25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НИМАНИЕ!</a:t>
            </a:r>
            <a:endParaRPr sz="6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3200" y="2362200"/>
            <a:ext cx="7007859" cy="1078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40" algn="ctr"/>
            <a:endParaRPr lang="ru-RU" sz="3600" b="1" u="sng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540" algn="ctr"/>
            <a:r>
              <a:rPr sz="3600" b="1" u="sng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+</a:t>
            </a:r>
            <a:r>
              <a:rPr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7 7</a:t>
            </a:r>
            <a:r>
              <a:rPr lang="ru-RU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00 </a:t>
            </a:r>
            <a:r>
              <a:rPr lang="ru-KZ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973 28 16</a:t>
            </a:r>
            <a:endParaRPr lang="ru-RU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2540" algn="ctr"/>
            <a:endParaRPr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ts val="3890"/>
              </a:lnSpc>
            </a:pP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</a:t>
            </a:r>
            <a:r>
              <a:rPr sz="36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r>
              <a:rPr sz="36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o@a</a:t>
            </a:r>
            <a:r>
              <a:rPr sz="36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ade</a:t>
            </a:r>
            <a:r>
              <a:rPr sz="3600" b="1" spc="-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</a:t>
            </a:r>
            <a:r>
              <a:rPr sz="3600" b="1" spc="-2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y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.kz,</a:t>
            </a:r>
            <a:r>
              <a:rPr sz="36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600" b="1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</a:t>
            </a:r>
            <a:r>
              <a:rPr sz="3600" b="1" spc="-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</a:t>
            </a:r>
            <a:r>
              <a:rPr sz="3600" b="1" spc="-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</a:t>
            </a:r>
            <a:r>
              <a:rPr sz="3600" b="1" spc="-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3600" b="1" spc="-2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</a:t>
            </a:r>
            <a:r>
              <a:rPr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.kz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29300" y="5088636"/>
            <a:ext cx="859536" cy="858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84720" y="5088636"/>
            <a:ext cx="836676" cy="833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73879" y="5074920"/>
            <a:ext cx="858012" cy="858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07892" y="5968491"/>
            <a:ext cx="4227195" cy="5213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Мы в с</a:t>
            </a:r>
            <a:r>
              <a:rPr sz="3200" b="1" spc="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о</a:t>
            </a:r>
            <a:r>
              <a: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циальных с</a:t>
            </a:r>
            <a:r>
              <a:rPr sz="32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е</a:t>
            </a:r>
            <a:r>
              <a:rPr sz="32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т</a:t>
            </a:r>
            <a:r>
              <a: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ях</a:t>
            </a:r>
            <a:endParaRPr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84832" y="2694433"/>
            <a:ext cx="8137525" cy="28575"/>
          </a:xfrm>
          <a:custGeom>
            <a:avLst/>
            <a:gdLst/>
            <a:ahLst/>
            <a:cxnLst/>
            <a:rect l="l" t="t" r="r" b="b"/>
            <a:pathLst>
              <a:path w="8137525" h="28575">
                <a:moveTo>
                  <a:pt x="0" y="28575"/>
                </a:moveTo>
                <a:lnTo>
                  <a:pt x="8137525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5DFFF4-171B-1253-E054-D28E131F1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64115"/>
            <a:ext cx="1066800" cy="101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, логотип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id="{A64BF684-BCDB-3FCE-2F47-4B805E6D77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4" y="30679"/>
            <a:ext cx="1264548" cy="1264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97B3281-FA3E-4985-B893-7EDAD4D54F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862B20-2E99-6F88-2F8E-D0232128EADB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object 3"/>
          <p:cNvSpPr txBox="1"/>
          <p:nvPr/>
        </p:nvSpPr>
        <p:spPr>
          <a:xfrm>
            <a:off x="457200" y="1752600"/>
            <a:ext cx="11277599" cy="44999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spcBef>
                <a:spcPts val="1800"/>
              </a:spcBef>
              <a:spcAft>
                <a:spcPts val="1800"/>
              </a:spcAft>
              <a:buClr>
                <a:srgbClr val="001F5F"/>
              </a:buClr>
              <a:tabLst>
                <a:tab pos="289560" algn="l"/>
              </a:tabLst>
            </a:pPr>
            <a:r>
              <a:rPr lang="en-US" sz="3200" b="1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en-US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устойчивого развития – основа Справедливого Казахстана</a:t>
            </a:r>
          </a:p>
          <a:p>
            <a:pPr marL="12065">
              <a:spcBef>
                <a:spcPts val="1800"/>
              </a:spcBef>
              <a:spcAft>
                <a:spcPts val="1800"/>
              </a:spcAft>
              <a:buClr>
                <a:srgbClr val="001F5F"/>
              </a:buClr>
              <a:tabLst>
                <a:tab pos="289560" algn="l"/>
              </a:tabLst>
            </a:pPr>
            <a:r>
              <a:rPr lang="en-US" sz="3200" b="1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становления Академии</a:t>
            </a:r>
            <a:endParaRPr lang="en-US" sz="3200" spc="-1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>
              <a:spcBef>
                <a:spcPts val="1800"/>
              </a:spcBef>
              <a:spcAft>
                <a:spcPts val="1800"/>
              </a:spcAft>
              <a:buClr>
                <a:srgbClr val="001F5F"/>
              </a:buClr>
              <a:tabLst>
                <a:tab pos="289560" algn="l"/>
              </a:tabLst>
            </a:pPr>
            <a:r>
              <a:rPr lang="en-US" sz="3200" b="1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МАИН в Экосистеме науки</a:t>
            </a:r>
            <a:r>
              <a:rPr lang="ru-RU" sz="3200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Казахстана</a:t>
            </a:r>
          </a:p>
          <a:p>
            <a:pPr marL="12065">
              <a:spcBef>
                <a:spcPts val="1800"/>
              </a:spcBef>
              <a:spcAft>
                <a:spcPts val="1800"/>
              </a:spcAft>
              <a:buClr>
                <a:srgbClr val="001F5F"/>
              </a:buClr>
              <a:tabLst>
                <a:tab pos="289560" algn="l"/>
              </a:tabLst>
            </a:pPr>
            <a:r>
              <a:rPr lang="en-US" sz="3200" b="1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ru-RU" sz="3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МАИН сегодня</a:t>
            </a:r>
          </a:p>
          <a:p>
            <a:pPr marL="289560" indent="-277495">
              <a:spcBef>
                <a:spcPts val="1800"/>
              </a:spcBef>
              <a:spcAft>
                <a:spcPts val="1800"/>
              </a:spcAft>
              <a:buClr>
                <a:srgbClr val="001F5F"/>
              </a:buClr>
              <a:buFont typeface="Arial"/>
              <a:buChar char="•"/>
              <a:tabLst>
                <a:tab pos="289560" algn="l"/>
              </a:tabLst>
            </a:pPr>
            <a:endParaRPr sz="3200" b="1" spc="-15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2752" y="2835110"/>
            <a:ext cx="3493135" cy="457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7340" indent="-295275">
              <a:buClr>
                <a:srgbClr val="001F5F"/>
              </a:buClr>
              <a:buFont typeface="Arial"/>
              <a:buChar char="•"/>
              <a:tabLst>
                <a:tab pos="307340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02751" y="3359518"/>
            <a:ext cx="7461250" cy="12369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28"/>
              </a:spcBef>
              <a:buClr>
                <a:srgbClr val="001F5F"/>
              </a:buClr>
              <a:buFont typeface="Arial"/>
              <a:buChar char="•"/>
            </a:pPr>
            <a:endParaRPr sz="750" dirty="0"/>
          </a:p>
          <a:p>
            <a:pPr>
              <a:lnSpc>
                <a:spcPts val="1000"/>
              </a:lnSpc>
              <a:buClr>
                <a:srgbClr val="001F5F"/>
              </a:buClr>
              <a:buFont typeface="Arial"/>
              <a:buChar char="•"/>
            </a:pPr>
            <a:endParaRPr sz="1000" dirty="0"/>
          </a:p>
          <a:p>
            <a:pPr>
              <a:lnSpc>
                <a:spcPts val="1000"/>
              </a:lnSpc>
              <a:buClr>
                <a:srgbClr val="001F5F"/>
              </a:buClr>
              <a:buFont typeface="Arial"/>
              <a:buChar char="•"/>
            </a:pPr>
            <a:endParaRPr sz="1000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B2A7989-3227-AECF-80BF-728E79AC1A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7937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Содержание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5C8C3E-32F6-46C1-B7E9-B956BCD7E2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CBD974-B335-52B1-96EB-217ECF8CBC3D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516204"/>
            <a:ext cx="5867400" cy="47321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ru-RU" sz="4000" i="1" dirty="0">
              <a:solidFill>
                <a:srgbClr val="0033C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4000" b="1" dirty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ru-RU" sz="4000" dirty="0">
              <a:solidFill>
                <a:srgbClr val="0033CC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6E1D6BD-96EC-D950-9019-40EACEA44C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381000"/>
            <a:ext cx="12166103" cy="5012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I.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Цели устойчивого развития – основа Справедливого Казахстана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EFA26-7E89-4F6B-888E-422F40E41383}"/>
              </a:ext>
            </a:extLst>
          </p:cNvPr>
          <p:cNvSpPr txBox="1"/>
          <p:nvPr/>
        </p:nvSpPr>
        <p:spPr>
          <a:xfrm>
            <a:off x="609600" y="1516204"/>
            <a:ext cx="5562600" cy="510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Современная наука играет ключевую роль в достижении Целей устойчивого развития ООН. </a:t>
            </a:r>
          </a:p>
          <a:p>
            <a:pPr>
              <a:spcAft>
                <a:spcPts val="1500"/>
              </a:spcAft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контексте Казахстана роль науки приобретает специфические черты, связанные с национальными особенностями и приоритетами развития. 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клад МАИН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Устойчивое развитие Справедливого Казахстана осуществляется через: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Инновационные технологии как двигатель устойчивого развития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Цифровизация и искусственный интеллект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Сотрудничество и интеграция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Образование и подготовка кадров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Устойчивость и адаптация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96E7D-04BA-4BC9-B2DE-BF47CE94A4DB}"/>
              </a:ext>
            </a:extLst>
          </p:cNvPr>
          <p:cNvSpPr txBox="1"/>
          <p:nvPr/>
        </p:nvSpPr>
        <p:spPr>
          <a:xfrm>
            <a:off x="6645564" y="1392041"/>
            <a:ext cx="610985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Цели устойчивого развития</a:t>
            </a:r>
          </a:p>
          <a:p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1.Ликвидация нищеты.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2.Ликвидация голода.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Хорошее здоровье и благополучие.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Качественное образование.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Гендерное равенство.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Чистая вода и санитария.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Недорогостоящая и чистая энергия.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8. Достойная работа и экономический рост.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9. Индустриализация, инновации и инфраструктура.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10. Уменьшение неравенства.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11. Устойчивые города и населенные пункты.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12. Ответственное потребление и производство.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13. Борьба с изменением климата.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14. Сохранение морских экосистем.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15. Сохранение экосистем суши.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16. Мир, правосудие и эффективные институты.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0" dirty="0">
                <a:solidFill>
                  <a:srgbClr val="2D2D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17. Партнерство в интересах устойчивого развития.</a:t>
            </a:r>
            <a:b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34FD5E30-DE16-4736-81A9-4293E6CE40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8BF5B7-1BB5-2861-5C32-0F42A3189101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1144"/>
            <a:ext cx="11582400" cy="473219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Этап: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1994- 2002 –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Институализация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Этап: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 – 2013 – Развитие управленческих компетенций Академии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тап: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2023 – Масштабирование и научная диверсификация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ru-RU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607B3F-8C60-1AC2-0EB1-979543B4B6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413108"/>
            <a:ext cx="12166103" cy="5012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II.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Этапы становления Академии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E9AA32-A409-4937-AAF3-6F1B472DD7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0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83397F-5D75-4251-C55D-BB82BE261223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773" y="1600200"/>
            <a:ext cx="7599027" cy="4663440"/>
          </a:xfrm>
        </p:spPr>
        <p:txBody>
          <a:bodyPr wrap="square" lIns="0" tIns="0" rIns="0" bIns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- Формирование базы ученых РК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- Формирование секций МАИН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Создание ЦАГС,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форум Казахстан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Мониторинг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гос.соц.заказа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Запуск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официального сайта МАИН (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www.academy.kz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A83DD12-2AAC-63E4-11A5-A77C1F782D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413108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1 Этап: 1994 - 2002 – Институализация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Анализ финансирования Государственного социального заказа">
            <a:extLst>
              <a:ext uri="{FF2B5EF4-FFF2-40B4-BE49-F238E27FC236}">
                <a16:creationId xmlns:a16="http://schemas.microsoft.com/office/drawing/2014/main" id="{6057B9BE-0868-791D-5916-87C58E8C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0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51" descr="\\192.168.0.4\virtual_office\Сотрудники\Некрасова Н\ЦАГС  Стратегия устав лого\ЦАГС лого\logo.png">
            <a:extLst>
              <a:ext uri="{FF2B5EF4-FFF2-40B4-BE49-F238E27FC236}">
                <a16:creationId xmlns:a16="http://schemas.microsoft.com/office/drawing/2014/main" id="{2E8CDEE0-D0E1-8FDA-EA31-B95B7BB6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9" y="3338891"/>
            <a:ext cx="75181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Изображение выглядит как текст, электроника, снимок экран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907CEF12-6FFD-C81E-B8D0-152C3E166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23" y="4191000"/>
            <a:ext cx="3522171" cy="246697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BCED02-B517-4B49-BE9F-71554B5626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8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6CD87A-E188-37C2-C6F8-1C409571B084}"/>
              </a:ext>
            </a:extLst>
          </p:cNvPr>
          <p:cNvSpPr/>
          <p:nvPr/>
        </p:nvSpPr>
        <p:spPr>
          <a:xfrm>
            <a:off x="0" y="-863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0835955-0E87-E039-01C4-4A056C52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9" y="1529155"/>
            <a:ext cx="3274019" cy="1802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3A7E9D6-74D9-29D8-504C-121AD3A9A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26" y="4021439"/>
            <a:ext cx="3203763" cy="202911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C7B5447-978C-4789-954A-2513FCA2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01" y="1447800"/>
            <a:ext cx="1701732" cy="24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4553B7A-7294-F9CF-D00E-48D46EB45B40}"/>
              </a:ext>
            </a:extLst>
          </p:cNvPr>
          <p:cNvSpPr txBox="1">
            <a:spLocks/>
          </p:cNvSpPr>
          <p:nvPr/>
        </p:nvSpPr>
        <p:spPr>
          <a:xfrm>
            <a:off x="12948" y="388274"/>
            <a:ext cx="12166103" cy="5862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1 Этап: 1994 - 2002 – Институализация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Ассамблея народа Казахстана: история становления главной платформы  межэтнического согласия">
            <a:extLst>
              <a:ext uri="{FF2B5EF4-FFF2-40B4-BE49-F238E27FC236}">
                <a16:creationId xmlns:a16="http://schemas.microsoft.com/office/drawing/2014/main" id="{889CCF7F-64D5-C5D9-F73D-47E83800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75" y="1530635"/>
            <a:ext cx="2895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E48D29-8D33-D5E4-F655-A35887AC60E9}"/>
              </a:ext>
            </a:extLst>
          </p:cNvPr>
          <p:cNvSpPr txBox="1"/>
          <p:nvPr/>
        </p:nvSpPr>
        <p:spPr>
          <a:xfrm>
            <a:off x="9143475" y="3196400"/>
            <a:ext cx="2895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2002 г создали  и запустили в работу веб-портал</a:t>
            </a:r>
            <a:r>
              <a:rPr lang="ru-KZ" dirty="0"/>
              <a:t>  </a:t>
            </a:r>
            <a:r>
              <a:rPr lang="ru-RU" dirty="0"/>
              <a:t>Ассамблеи  народа  Казахстана (АНК) </a:t>
            </a:r>
            <a:r>
              <a:rPr lang="ru-RU" dirty="0">
                <a:hlinkClick r:id="rId7"/>
              </a:rPr>
              <a:t>www.assembly.kz</a:t>
            </a:r>
            <a:endParaRPr lang="ru-K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F70814-E959-6026-AEBE-8F8CAF7AB576}"/>
              </a:ext>
            </a:extLst>
          </p:cNvPr>
          <p:cNvSpPr txBox="1"/>
          <p:nvPr/>
        </p:nvSpPr>
        <p:spPr>
          <a:xfrm>
            <a:off x="0" y="6229290"/>
            <a:ext cx="3324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2004 г  создали  и запустили в работу веб-портал </a:t>
            </a:r>
            <a:r>
              <a:rPr lang="ru-RU" dirty="0">
                <a:hlinkClick r:id="rId8"/>
              </a:rPr>
              <a:t>www.mining.kz</a:t>
            </a:r>
            <a:endParaRPr lang="ru-KZ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0A7CED-6B5A-6AFC-3A13-C649ECFECEDE}"/>
              </a:ext>
            </a:extLst>
          </p:cNvPr>
          <p:cNvSpPr txBox="1"/>
          <p:nvPr/>
        </p:nvSpPr>
        <p:spPr>
          <a:xfrm>
            <a:off x="387827" y="3331175"/>
            <a:ext cx="2669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2000 г. МАИН создал свой собственный сайт </a:t>
            </a:r>
            <a:r>
              <a:rPr lang="en-US" dirty="0"/>
              <a:t>www</a:t>
            </a:r>
            <a:r>
              <a:rPr lang="ru-RU" dirty="0"/>
              <a:t>.</a:t>
            </a:r>
            <a:r>
              <a:rPr lang="en-US" dirty="0"/>
              <a:t>academy</a:t>
            </a:r>
            <a:r>
              <a:rPr lang="ru-RU" dirty="0"/>
              <a:t>.</a:t>
            </a:r>
            <a:r>
              <a:rPr lang="en-US" dirty="0" err="1"/>
              <a:t>kz</a:t>
            </a:r>
            <a:endParaRPr lang="ru-KZ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23DBC6-DB9A-2DC4-15F0-86B6B0A54529}"/>
              </a:ext>
            </a:extLst>
          </p:cNvPr>
          <p:cNvSpPr txBox="1"/>
          <p:nvPr/>
        </p:nvSpPr>
        <p:spPr>
          <a:xfrm>
            <a:off x="7404672" y="3885759"/>
            <a:ext cx="17017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1998 г МАИН подает на регистрацию ОО МАИН – как НПО РК</a:t>
            </a:r>
            <a:endParaRPr lang="ru-KZ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9A8769-787C-DE46-11F2-7BA1F0FB256B}"/>
              </a:ext>
            </a:extLst>
          </p:cNvPr>
          <p:cNvSpPr txBox="1"/>
          <p:nvPr/>
        </p:nvSpPr>
        <p:spPr>
          <a:xfrm>
            <a:off x="9143476" y="4867716"/>
            <a:ext cx="29807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1999 г. специалисты МАИН осуществляли техническую поддержку, реконструкцию  и администрирование  контента сайта  Народно-демократической  партии «Нур Отан», сайта «Курултай»</a:t>
            </a:r>
            <a:endParaRPr lang="ru-KZ" dirty="0"/>
          </a:p>
        </p:txBody>
      </p:sp>
      <p:pic>
        <p:nvPicPr>
          <p:cNvPr id="2054" name="Picture 6" descr="Горный журнал Казахстана">
            <a:extLst>
              <a:ext uri="{FF2B5EF4-FFF2-40B4-BE49-F238E27FC236}">
                <a16:creationId xmlns:a16="http://schemas.microsoft.com/office/drawing/2014/main" id="{0B3DB2E6-5B05-FE00-F461-5C723EBE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88" y="1772940"/>
            <a:ext cx="33337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0A0A1A3-3042-C2D8-8753-05967751469C}"/>
              </a:ext>
            </a:extLst>
          </p:cNvPr>
          <p:cNvSpPr txBox="1"/>
          <p:nvPr/>
        </p:nvSpPr>
        <p:spPr>
          <a:xfrm>
            <a:off x="3725427" y="3300398"/>
            <a:ext cx="33246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2001 г МАИН и ЦАГС вели совместные проекты: подготовили к изданию специальный выпуск «Горного журнала», посвященный Горнодобывающей промышленности Казахстана (ГЖ №11, 2001 г)</a:t>
            </a:r>
            <a:endParaRPr lang="ru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2577D-F5C7-AE97-537B-B33F489D0785}"/>
              </a:ext>
            </a:extLst>
          </p:cNvPr>
          <p:cNvSpPr txBox="1"/>
          <p:nvPr/>
        </p:nvSpPr>
        <p:spPr>
          <a:xfrm>
            <a:off x="7423557" y="4636883"/>
            <a:ext cx="1701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b="1" dirty="0"/>
              <a:t>За 10 лет работы кадровый состав МАИН составил более 460 членов (около 346 действительных членов, 62 член-корреспондентов, 49 – адъюнктов)</a:t>
            </a:r>
            <a:endParaRPr lang="ru-KZ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2DEE74C-FF9D-F1EB-F028-858CCABEB850}"/>
              </a:ext>
            </a:extLst>
          </p:cNvPr>
          <p:cNvGrpSpPr/>
          <p:nvPr/>
        </p:nvGrpSpPr>
        <p:grpSpPr>
          <a:xfrm>
            <a:off x="9209952" y="4009956"/>
            <a:ext cx="2871480" cy="773560"/>
            <a:chOff x="9209952" y="4009956"/>
            <a:chExt cx="2871480" cy="773560"/>
          </a:xfrm>
        </p:grpSpPr>
        <p:pic>
          <p:nvPicPr>
            <p:cNvPr id="2052" name="Picture 4" descr="НДП «Нур Отан» сменила эмблему и название">
              <a:extLst>
                <a:ext uri="{FF2B5EF4-FFF2-40B4-BE49-F238E27FC236}">
                  <a16:creationId xmlns:a16="http://schemas.microsoft.com/office/drawing/2014/main" id="{F3C499AD-6559-BAAC-DB01-4A793B728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952" y="4009956"/>
              <a:ext cx="1496264" cy="77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Представлен новый логотип партии Amanat: 01 марта 2022 12:48 - новости на  Tengrinews.kz">
              <a:extLst>
                <a:ext uri="{FF2B5EF4-FFF2-40B4-BE49-F238E27FC236}">
                  <a16:creationId xmlns:a16="http://schemas.microsoft.com/office/drawing/2014/main" id="{3EA2FA0F-610A-04E9-8C0C-71D0110F4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6216" y="4009956"/>
              <a:ext cx="1375216" cy="773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 descr="Изображение выглядит как текст, плакат, Книжная облож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BA9D73B-C821-0AE8-6FA4-A26EC8D4BE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66" y="4240487"/>
            <a:ext cx="1758325" cy="234443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плакат, Книжная обложк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15A0080-C70C-FB5D-14AF-FE72BA4DF7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97" y="4235480"/>
            <a:ext cx="1795440" cy="2344433"/>
          </a:xfrm>
          <a:prstGeom prst="rect">
            <a:avLst/>
          </a:prstGeom>
        </p:spPr>
      </p:pic>
      <p:pic>
        <p:nvPicPr>
          <p:cNvPr id="9" name="Picture 251" descr="\\192.168.0.4\virtual_office\Сотрудники\Некрасова Н\ЦАГС  Стратегия устав лого\ЦАГС лого\logo.png">
            <a:extLst>
              <a:ext uri="{FF2B5EF4-FFF2-40B4-BE49-F238E27FC236}">
                <a16:creationId xmlns:a16="http://schemas.microsoft.com/office/drawing/2014/main" id="{55DB6003-1729-72A4-B452-7BED253C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43" y="5960322"/>
            <a:ext cx="75181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1E3A08-735B-043B-2221-7756DFB3E605}"/>
              </a:ext>
            </a:extLst>
          </p:cNvPr>
          <p:cNvSpPr txBox="1"/>
          <p:nvPr/>
        </p:nvSpPr>
        <p:spPr>
          <a:xfrm>
            <a:off x="8283476" y="6157448"/>
            <a:ext cx="1480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Создание ЦАГС, </a:t>
            </a:r>
          </a:p>
          <a:p>
            <a:r>
              <a:rPr lang="en-US" dirty="0"/>
              <a:t>IT</a:t>
            </a:r>
            <a:r>
              <a:rPr lang="ru-RU" dirty="0"/>
              <a:t> форум Казахстан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BB1B77-3DC6-4436-8529-C4A071D37A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28A290-A238-B929-B71C-24B23762EB5E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1499143"/>
            <a:ext cx="8077200" cy="5240932"/>
          </a:xfrm>
        </p:spPr>
        <p:txBody>
          <a:bodyPr wrap="square" lIns="0" tIns="0" rIns="0" b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 Оценка информационной зрелости РК по заказу ПРООН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Ликвидация цифрового неравенства по заказу ПРООН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   (7 областей, 12 000 чел.)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Первый и второй международные форумы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«Управление проектами в Центральной Азии»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Char char="-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Открытие академической подготовки: магистратура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PhD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докторантуры по управлению проектами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- Получение статуса «Научная организация»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85616F8-1BB6-2283-0A67-0B4ED2B74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184508"/>
            <a:ext cx="12166103" cy="11108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2 Этап: 2003 – 2013 – Развитие управленческих компетенций Академии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ПРООН »">
            <a:extLst>
              <a:ext uri="{FF2B5EF4-FFF2-40B4-BE49-F238E27FC236}">
                <a16:creationId xmlns:a16="http://schemas.microsoft.com/office/drawing/2014/main" id="{86CD8613-F49D-185E-94EF-50B4A3AD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9143"/>
            <a:ext cx="3280970" cy="16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ировой и национальный опыт управления проектами и программами -  презентация онлайн">
            <a:extLst>
              <a:ext uri="{FF2B5EF4-FFF2-40B4-BE49-F238E27FC236}">
                <a16:creationId xmlns:a16="http://schemas.microsoft.com/office/drawing/2014/main" id="{1C93C657-2F79-9AD0-6027-5362B7B1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9" y="3147347"/>
            <a:ext cx="2825750" cy="15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Первый технический ВУЗ Казахстана! — Satbayev University">
            <a:extLst>
              <a:ext uri="{FF2B5EF4-FFF2-40B4-BE49-F238E27FC236}">
                <a16:creationId xmlns:a16="http://schemas.microsoft.com/office/drawing/2014/main" id="{0DE363EF-3D77-5E7B-A171-32CC4A90ED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2056" name="Picture 8" descr="Первый технический ВУЗ Казахстана! — Satbayev University">
            <a:extLst>
              <a:ext uri="{FF2B5EF4-FFF2-40B4-BE49-F238E27FC236}">
                <a16:creationId xmlns:a16="http://schemas.microsoft.com/office/drawing/2014/main" id="{B0C01930-5263-4CE7-CB9E-1693BD82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7" y="4568936"/>
            <a:ext cx="2865833" cy="12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43594-499F-B1FB-252D-C22E65AD8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166" y="3782266"/>
            <a:ext cx="2053434" cy="2985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EF43C5-29F8-D2F4-3335-75AA2A4DAF3F}"/>
              </a:ext>
            </a:extLst>
          </p:cNvPr>
          <p:cNvSpPr txBox="1"/>
          <p:nvPr/>
        </p:nvSpPr>
        <p:spPr>
          <a:xfrm>
            <a:off x="10021281" y="2770257"/>
            <a:ext cx="2053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2003 г МАИН учредитель ОЮЛ СПМ РК</a:t>
            </a:r>
            <a:endParaRPr lang="ru-KZ" sz="2000" dirty="0">
              <a:solidFill>
                <a:srgbClr val="0033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текст, логотип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id="{CE7CA69F-3292-D957-CC5F-311CE63FE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628" y="1482393"/>
            <a:ext cx="1388172" cy="1388172"/>
          </a:xfrm>
          <a:prstGeom prst="rect">
            <a:avLst/>
          </a:prstGeom>
        </p:spPr>
      </p:pic>
      <p:grpSp>
        <p:nvGrpSpPr>
          <p:cNvPr id="10" name="Группа 5">
            <a:extLst>
              <a:ext uri="{FF2B5EF4-FFF2-40B4-BE49-F238E27FC236}">
                <a16:creationId xmlns:a16="http://schemas.microsoft.com/office/drawing/2014/main" id="{2F1104B7-1904-CFA5-D82A-05258C0AD069}"/>
              </a:ext>
            </a:extLst>
          </p:cNvPr>
          <p:cNvGrpSpPr>
            <a:grpSpLocks/>
          </p:cNvGrpSpPr>
          <p:nvPr/>
        </p:nvGrpSpPr>
        <p:grpSpPr bwMode="auto">
          <a:xfrm>
            <a:off x="742028" y="5724938"/>
            <a:ext cx="2296173" cy="1015137"/>
            <a:chOff x="2099970" y="5490151"/>
            <a:chExt cx="3920457" cy="2408551"/>
          </a:xfrm>
        </p:grpSpPr>
        <p:pic>
          <p:nvPicPr>
            <p:cNvPr id="11" name="Picture 2" descr="Книги">
              <a:extLst>
                <a:ext uri="{FF2B5EF4-FFF2-40B4-BE49-F238E27FC236}">
                  <a16:creationId xmlns:a16="http://schemas.microsoft.com/office/drawing/2014/main" id="{E69A7C20-4B34-D4A0-BBEA-E373B2E52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970" y="5490151"/>
              <a:ext cx="3920457" cy="240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2">
              <a:extLst>
                <a:ext uri="{FF2B5EF4-FFF2-40B4-BE49-F238E27FC236}">
                  <a16:creationId xmlns:a16="http://schemas.microsoft.com/office/drawing/2014/main" id="{BE12AD3D-1EFB-4150-409C-93BC8AC5E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9" b="13649"/>
            <a:stretch>
              <a:fillRect/>
            </a:stretch>
          </p:blipFill>
          <p:spPr bwMode="auto">
            <a:xfrm rot="808422">
              <a:off x="5329618" y="7226078"/>
              <a:ext cx="517966" cy="55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B1921-1A35-4993-B38F-9C60292AD0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4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5B68A-C141-AADF-EA88-97C23E59D011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0942-BDEE-48F9-9F9C-141E435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299" y="1503895"/>
            <a:ext cx="5594702" cy="4648200"/>
          </a:xfrm>
        </p:spPr>
        <p:txBody>
          <a:bodyPr wrap="square" lIns="0" tIns="0" rIns="0" bIns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Принятие Конституции МАИН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Принятие Национального стандарта по Управлению проектами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Получение Знака «Лучшее предприятие Казахстана»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Развитие бизнеса через проекты по заказу Фонда «ДАМУ»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(5 областей, 7500 чел.)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FF0F8D2-6A28-965A-BB8C-0D35FCFAA9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" y="184508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3 этап: 2014 – 2023 – Масштабирование и </a:t>
            </a:r>
            <a:b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научная диверсификация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6DE1B46A-D471-F851-15A3-F1D3F5B5EE18}"/>
              </a:ext>
            </a:extLst>
          </p:cNvPr>
          <p:cNvSpPr/>
          <p:nvPr/>
        </p:nvSpPr>
        <p:spPr>
          <a:xfrm>
            <a:off x="5367126" y="1496075"/>
            <a:ext cx="1680005" cy="2460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B637F4-9F22-E9F5-4C55-D3637F427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87" y="1477580"/>
            <a:ext cx="1954730" cy="2497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16FF4-5DB0-3F0B-E884-522A00FF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11" y="1503895"/>
            <a:ext cx="2877682" cy="1462935"/>
          </a:xfrm>
          <a:prstGeom prst="rect">
            <a:avLst/>
          </a:prstGeom>
        </p:spPr>
      </p:pic>
      <p:sp>
        <p:nvSpPr>
          <p:cNvPr id="8" name="object 17">
            <a:extLst>
              <a:ext uri="{FF2B5EF4-FFF2-40B4-BE49-F238E27FC236}">
                <a16:creationId xmlns:a16="http://schemas.microsoft.com/office/drawing/2014/main" id="{81C68138-67DF-3719-F2DC-CA24FC8B2EDE}"/>
              </a:ext>
            </a:extLst>
          </p:cNvPr>
          <p:cNvSpPr/>
          <p:nvPr/>
        </p:nvSpPr>
        <p:spPr>
          <a:xfrm>
            <a:off x="5486400" y="4331386"/>
            <a:ext cx="3320246" cy="21915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074" name="Picture 2" descr="Передать все программы господдержки МСБ в фонд «Даму» предложил сенатор">
            <a:extLst>
              <a:ext uri="{FF2B5EF4-FFF2-40B4-BE49-F238E27FC236}">
                <a16:creationId xmlns:a16="http://schemas.microsoft.com/office/drawing/2014/main" id="{B3716AC5-41F6-CCFF-2D8C-A4D08E8B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717" y="3085700"/>
            <a:ext cx="2877683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, плакат, книг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B21F51D-B058-D2A1-B90B-A893117CF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r="11181"/>
          <a:stretch/>
        </p:blipFill>
        <p:spPr>
          <a:xfrm>
            <a:off x="9057604" y="4502475"/>
            <a:ext cx="1213794" cy="2191595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FED365-1165-4609-969D-A6FFA40124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6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A41753-0C80-720A-A322-3206AA6E0894}"/>
              </a:ext>
            </a:extLst>
          </p:cNvPr>
          <p:cNvSpPr/>
          <p:nvPr/>
        </p:nvSpPr>
        <p:spPr>
          <a:xfrm>
            <a:off x="0" y="0"/>
            <a:ext cx="12192000" cy="1393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916CDD-76BE-45D0-88F0-49FEB2673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5159834"/>
            <a:ext cx="11180509" cy="1251448"/>
          </a:xfrm>
        </p:spPr>
        <p:txBody>
          <a:bodyPr wrap="square" lIns="0" tIns="0" rIns="0" bIns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МАИН – это организация, способная работать в гипертекстовом формате, обеспечивая одновременную работу профессионалов на всех уровнях управления и реализации проектов и инициатив участников экосистемы науки</a:t>
            </a:r>
          </a:p>
        </p:txBody>
      </p:sp>
      <p:pic>
        <p:nvPicPr>
          <p:cNvPr id="6" name="Рисунок 5" descr="Изображение выглядит как человек, одежда, костю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9C9FF7E-0913-4CA5-8A99-696A9CE00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/>
          <a:stretch/>
        </p:blipFill>
        <p:spPr>
          <a:xfrm>
            <a:off x="76200" y="1524000"/>
            <a:ext cx="5640999" cy="33528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C2A5F300-459C-7A8D-51DF-77BB1D051B19}"/>
              </a:ext>
            </a:extLst>
          </p:cNvPr>
          <p:cNvSpPr txBox="1">
            <a:spLocks/>
          </p:cNvSpPr>
          <p:nvPr/>
        </p:nvSpPr>
        <p:spPr>
          <a:xfrm>
            <a:off x="12948" y="304800"/>
            <a:ext cx="12166103" cy="577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III. </a:t>
            </a:r>
            <a:r>
              <a:rPr lang="ru-RU" sz="3200" b="1" dirty="0">
                <a:solidFill>
                  <a:schemeClr val="bg1"/>
                </a:solidFill>
                <a:latin typeface="Calibri"/>
                <a:cs typeface="Calibri"/>
              </a:rPr>
              <a:t>Роль МАИН в Экосистеме Науки Казахстана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BC42C-8265-40DB-8309-5E53F82370F4}"/>
              </a:ext>
            </a:extLst>
          </p:cNvPr>
          <p:cNvSpPr txBox="1"/>
          <p:nvPr/>
        </p:nvSpPr>
        <p:spPr>
          <a:xfrm>
            <a:off x="5867400" y="1698166"/>
            <a:ext cx="5846509" cy="22040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>
                <a:solidFill>
                  <a:srgbClr val="0033CC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Экосистема науки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— это динамическая и многоуровневая система взаимодействия различных акторов и институтов, которая способствует созданию, оценке, обмену и использованию научных знаний и технологий.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Экосистема охватывает процессы обучения и инноваций, научных исследований и разработок, коммерциализации технологий, а также политику и управление в области науки.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1ABEF7-575A-4114-B0A7-3DC31E28C6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67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077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1455</Words>
  <Application>Microsoft Office PowerPoint</Application>
  <PresentationFormat>Широкоэкранный</PresentationFormat>
  <Paragraphs>202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Aptos</vt:lpstr>
      <vt:lpstr>Arial</vt:lpstr>
      <vt:lpstr>Arial Black</vt:lpstr>
      <vt:lpstr>Calibri</vt:lpstr>
      <vt:lpstr>Google Sans</vt:lpstr>
      <vt:lpstr>Inter var ISO</vt:lpstr>
      <vt:lpstr>Wingdings</vt:lpstr>
      <vt:lpstr>Office Theme</vt:lpstr>
      <vt:lpstr>Расширенное заседание Президиума ОО «Международной Академии Информатизации»</vt:lpstr>
      <vt:lpstr>Содержание</vt:lpstr>
      <vt:lpstr>I. Цели устойчивого развития – основа Справедливого Казахстана</vt:lpstr>
      <vt:lpstr>II. Этапы становления Академии</vt:lpstr>
      <vt:lpstr>1 Этап: 1994 - 2002 – Институализация</vt:lpstr>
      <vt:lpstr>Презентация PowerPoint</vt:lpstr>
      <vt:lpstr>2 Этап: 2003 – 2013 – Развитие управленческих компетенций Академии</vt:lpstr>
      <vt:lpstr>3 этап: 2014 – 2023 – Масштабирование и  научная диверсификация</vt:lpstr>
      <vt:lpstr>Презентация PowerPoint</vt:lpstr>
      <vt:lpstr>Презентация PowerPoint</vt:lpstr>
      <vt:lpstr>Презентация PowerPoint</vt:lpstr>
      <vt:lpstr>Центр управленческих знаний (ЦУЗ) Satbayev University как сетевой интегратор моделей и практик управления</vt:lpstr>
      <vt:lpstr>Презентация PowerPoint</vt:lpstr>
      <vt:lpstr>Исследования, направленные на решение проблем развития культуры управления, включая менеджмент в науке</vt:lpstr>
      <vt:lpstr>IV. МАИН сегодня</vt:lpstr>
      <vt:lpstr>Стратегические приоритеты менеджмента Дирекции Академии (для обсуждения)</vt:lpstr>
      <vt:lpstr>Модели управления изменениями </vt:lpstr>
      <vt:lpstr>4 этап: 2024 – 2030 – Организация взаимодействия стейкхолдеров  экосистемы  науки Казахстана через инновационные проекты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Oxana Zhirnova</dc:creator>
  <cp:lastModifiedBy>academykz2020@gmail.com</cp:lastModifiedBy>
  <cp:revision>96</cp:revision>
  <cp:lastPrinted>2024-04-18T04:06:04Z</cp:lastPrinted>
  <dcterms:created xsi:type="dcterms:W3CDTF">2024-04-08T17:11:31Z</dcterms:created>
  <dcterms:modified xsi:type="dcterms:W3CDTF">2024-04-18T04:31:18Z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2019-11-25T00:00:00Z</vt:filetime>
  </property>
  <property fmtid="{D5CDD505-2E9C-101B-9397-08002B2CF9AE}" pid="3" name="LastSaved">
    <vt:filetime>2024-04-08T00:00:00Z</vt:filetime>
  </property>
</Properties>
</file>